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notesMasterIdLst>
    <p:notesMasterId r:id="rId44"/>
  </p:notesMasterIdLst>
  <p:sldIdLst>
    <p:sldId id="256" r:id="rId2"/>
    <p:sldId id="261" r:id="rId3"/>
    <p:sldId id="259" r:id="rId4"/>
    <p:sldId id="258" r:id="rId5"/>
    <p:sldId id="260" r:id="rId6"/>
    <p:sldId id="300" r:id="rId7"/>
    <p:sldId id="263" r:id="rId8"/>
    <p:sldId id="264" r:id="rId9"/>
    <p:sldId id="273" r:id="rId10"/>
    <p:sldId id="266" r:id="rId11"/>
    <p:sldId id="265" r:id="rId12"/>
    <p:sldId id="267" r:id="rId13"/>
    <p:sldId id="268" r:id="rId14"/>
    <p:sldId id="301" r:id="rId15"/>
    <p:sldId id="270" r:id="rId16"/>
    <p:sldId id="304" r:id="rId17"/>
    <p:sldId id="271" r:id="rId18"/>
    <p:sldId id="306" r:id="rId19"/>
    <p:sldId id="274" r:id="rId20"/>
    <p:sldId id="275" r:id="rId21"/>
    <p:sldId id="276" r:id="rId22"/>
    <p:sldId id="277" r:id="rId23"/>
    <p:sldId id="278" r:id="rId24"/>
    <p:sldId id="279" r:id="rId25"/>
    <p:sldId id="281" r:id="rId26"/>
    <p:sldId id="280" r:id="rId27"/>
    <p:sldId id="299" r:id="rId28"/>
    <p:sldId id="284" r:id="rId29"/>
    <p:sldId id="283" r:id="rId30"/>
    <p:sldId id="282" r:id="rId31"/>
    <p:sldId id="286" r:id="rId32"/>
    <p:sldId id="285" r:id="rId33"/>
    <p:sldId id="287" r:id="rId34"/>
    <p:sldId id="288" r:id="rId35"/>
    <p:sldId id="289" r:id="rId36"/>
    <p:sldId id="291" r:id="rId37"/>
    <p:sldId id="292" r:id="rId38"/>
    <p:sldId id="298" r:id="rId39"/>
    <p:sldId id="293" r:id="rId40"/>
    <p:sldId id="294" r:id="rId41"/>
    <p:sldId id="307" r:id="rId42"/>
    <p:sldId id="30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F43F34-A2AB-644B-9910-D4DD8D9F91E4}" v="47" dt="2025-05-07T12:03:30.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51"/>
    <p:restoredTop sz="94698"/>
  </p:normalViewPr>
  <p:slideViewPr>
    <p:cSldViewPr snapToGrid="0">
      <p:cViewPr varScale="1">
        <p:scale>
          <a:sx n="100" d="100"/>
          <a:sy n="100" d="100"/>
        </p:scale>
        <p:origin x="37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A5FDBB-FB2B-0D4C-916A-802C3139C53E}"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A2E9AC-90F3-0747-B8C3-44F727FD667A}" type="slidenum">
              <a:rPr lang="en-US" smtClean="0"/>
              <a:t>‹#›</a:t>
            </a:fld>
            <a:endParaRPr lang="en-US"/>
          </a:p>
        </p:txBody>
      </p:sp>
    </p:spTree>
    <p:extLst>
      <p:ext uri="{BB962C8B-B14F-4D97-AF65-F5344CB8AC3E}">
        <p14:creationId xmlns:p14="http://schemas.microsoft.com/office/powerpoint/2010/main" val="829564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2E9AC-90F3-0747-B8C3-44F727FD667A}" type="slidenum">
              <a:rPr lang="en-US" smtClean="0"/>
              <a:t>3</a:t>
            </a:fld>
            <a:endParaRPr lang="en-US"/>
          </a:p>
        </p:txBody>
      </p:sp>
    </p:spTree>
    <p:extLst>
      <p:ext uri="{BB962C8B-B14F-4D97-AF65-F5344CB8AC3E}">
        <p14:creationId xmlns:p14="http://schemas.microsoft.com/office/powerpoint/2010/main" val="76757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2E9AC-90F3-0747-B8C3-44F727FD667A}" type="slidenum">
              <a:rPr lang="en-US" smtClean="0"/>
              <a:t>9</a:t>
            </a:fld>
            <a:endParaRPr lang="en-US"/>
          </a:p>
        </p:txBody>
      </p:sp>
    </p:spTree>
    <p:extLst>
      <p:ext uri="{BB962C8B-B14F-4D97-AF65-F5344CB8AC3E}">
        <p14:creationId xmlns:p14="http://schemas.microsoft.com/office/powerpoint/2010/main" val="2458193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A2E9AC-90F3-0747-B8C3-44F727FD667A}" type="slidenum">
              <a:rPr lang="en-US" smtClean="0"/>
              <a:t>27</a:t>
            </a:fld>
            <a:endParaRPr lang="en-US"/>
          </a:p>
        </p:txBody>
      </p:sp>
    </p:spTree>
    <p:extLst>
      <p:ext uri="{BB962C8B-B14F-4D97-AF65-F5344CB8AC3E}">
        <p14:creationId xmlns:p14="http://schemas.microsoft.com/office/powerpoint/2010/main" val="298637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5/27/25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9302570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5/27/25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99012158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5/27/25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08292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5/27/25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052015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5/27/25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17922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5/27/25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095712304"/>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5/27/25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4608652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5/27/25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53757484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5/27/25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409793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5/27/25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3310244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5/27/25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0969884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5/27/25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72947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a:extLst>
              <a:ext uri="{FF2B5EF4-FFF2-40B4-BE49-F238E27FC236}">
                <a16:creationId xmlns:a16="http://schemas.microsoft.com/office/drawing/2014/main" id="{496824BE-1E47-7FB7-2CA1-1A49951743BF}"/>
              </a:ext>
            </a:extLst>
          </p:cNvPr>
          <p:cNvPicPr>
            <a:picLocks noChangeAspect="1"/>
          </p:cNvPicPr>
          <p:nvPr/>
        </p:nvPicPr>
        <p:blipFill>
          <a:blip r:embed="rId2"/>
          <a:srcRect t="1747"/>
          <a:stretch/>
        </p:blipFill>
        <p:spPr>
          <a:xfrm>
            <a:off x="1" y="1"/>
            <a:ext cx="12191999" cy="6857999"/>
          </a:xfrm>
          <a:prstGeom prst="rect">
            <a:avLst/>
          </a:prstGeom>
        </p:spPr>
      </p:pic>
      <p:sp>
        <p:nvSpPr>
          <p:cNvPr id="11" name="Rectangle 10">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B16E4C7-BDC3-B11E-C343-C82BF507D494}"/>
              </a:ext>
            </a:extLst>
          </p:cNvPr>
          <p:cNvSpPr>
            <a:spLocks noGrp="1"/>
          </p:cNvSpPr>
          <p:nvPr>
            <p:ph type="ctrTitle"/>
          </p:nvPr>
        </p:nvSpPr>
        <p:spPr>
          <a:xfrm>
            <a:off x="457195" y="701964"/>
            <a:ext cx="5370950" cy="3640303"/>
          </a:xfrm>
        </p:spPr>
        <p:txBody>
          <a:bodyPr anchor="t">
            <a:normAutofit/>
          </a:bodyPr>
          <a:lstStyle/>
          <a:p>
            <a:r>
              <a:rPr lang="en-US" sz="6000">
                <a:solidFill>
                  <a:srgbClr val="FFFFFF"/>
                </a:solidFill>
              </a:rPr>
              <a:t>TREVONE</a:t>
            </a:r>
            <a:br>
              <a:rPr lang="en-US" sz="6000">
                <a:solidFill>
                  <a:srgbClr val="FFFFFF"/>
                </a:solidFill>
              </a:rPr>
            </a:br>
            <a:r>
              <a:rPr lang="en-US" sz="6000">
                <a:solidFill>
                  <a:srgbClr val="FFFFFF"/>
                </a:solidFill>
              </a:rPr>
              <a:t> VILLAGE </a:t>
            </a:r>
            <a:br>
              <a:rPr lang="en-US" sz="6000">
                <a:solidFill>
                  <a:srgbClr val="FFFFFF"/>
                </a:solidFill>
              </a:rPr>
            </a:br>
            <a:r>
              <a:rPr lang="en-US" sz="6000">
                <a:solidFill>
                  <a:srgbClr val="FFFFFF"/>
                </a:solidFill>
              </a:rPr>
              <a:t>HALL</a:t>
            </a:r>
          </a:p>
        </p:txBody>
      </p:sp>
      <p:sp>
        <p:nvSpPr>
          <p:cNvPr id="3" name="Subtitle 2">
            <a:extLst>
              <a:ext uri="{FF2B5EF4-FFF2-40B4-BE49-F238E27FC236}">
                <a16:creationId xmlns:a16="http://schemas.microsoft.com/office/drawing/2014/main" id="{C9C2FB76-4565-39D3-8C1F-79A1896CC202}"/>
              </a:ext>
            </a:extLst>
          </p:cNvPr>
          <p:cNvSpPr>
            <a:spLocks noGrp="1"/>
          </p:cNvSpPr>
          <p:nvPr>
            <p:ph type="subTitle" idx="1"/>
          </p:nvPr>
        </p:nvSpPr>
        <p:spPr>
          <a:xfrm>
            <a:off x="468090" y="5253050"/>
            <a:ext cx="3888419" cy="969264"/>
          </a:xfrm>
        </p:spPr>
        <p:txBody>
          <a:bodyPr anchor="t">
            <a:normAutofit/>
          </a:bodyPr>
          <a:lstStyle/>
          <a:p>
            <a:r>
              <a:rPr lang="en-US" sz="2000">
                <a:solidFill>
                  <a:srgbClr val="FFFFFF"/>
                </a:solidFill>
              </a:rPr>
              <a:t>Before DURING &amp; AFTER THE REBUILD</a:t>
            </a:r>
          </a:p>
        </p:txBody>
      </p:sp>
      <p:cxnSp>
        <p:nvCxnSpPr>
          <p:cNvPr id="13" name="Straight Connector 12">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497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523A3BE5-7246-D60C-B6F5-C348A7808E50}"/>
              </a:ext>
            </a:extLst>
          </p:cNvPr>
          <p:cNvPicPr>
            <a:picLocks noGrp="1" noChangeAspect="1"/>
          </p:cNvPicPr>
          <p:nvPr>
            <p:ph type="pic" idx="1"/>
          </p:nvPr>
        </p:nvPicPr>
        <p:blipFill>
          <a:blip r:embed="rId2"/>
          <a:srcRect t="9682" b="15318"/>
          <a:stretch/>
        </p:blipFill>
        <p:spPr>
          <a:xfrm>
            <a:off x="20" y="10"/>
            <a:ext cx="12191979" cy="6857989"/>
          </a:xfrm>
          <a:prstGeom prst="rect">
            <a:avLst/>
          </a:prstGeom>
        </p:spPr>
      </p:pic>
      <p:sp>
        <p:nvSpPr>
          <p:cNvPr id="15" name="Rectangle 14">
            <a:extLst>
              <a:ext uri="{FF2B5EF4-FFF2-40B4-BE49-F238E27FC236}">
                <a16:creationId xmlns:a16="http://schemas.microsoft.com/office/drawing/2014/main" id="{9E9D00D9-C4F5-471E-BE2C-126CB112A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FB8E1C-EE55-1369-B993-50FC2F40B58B}"/>
              </a:ext>
            </a:extLst>
          </p:cNvPr>
          <p:cNvSpPr>
            <a:spLocks noGrp="1"/>
          </p:cNvSpPr>
          <p:nvPr>
            <p:ph type="title"/>
          </p:nvPr>
        </p:nvSpPr>
        <p:spPr>
          <a:xfrm>
            <a:off x="640080" y="914400"/>
            <a:ext cx="4892948" cy="3427867"/>
          </a:xfrm>
        </p:spPr>
        <p:txBody>
          <a:bodyPr vert="horz" lIns="91440" tIns="45720" rIns="91440" bIns="45720" rtlCol="0" anchor="t">
            <a:normAutofit/>
          </a:bodyPr>
          <a:lstStyle/>
          <a:p>
            <a:r>
              <a:rPr lang="en-US" sz="5400" b="1" kern="1200">
                <a:solidFill>
                  <a:srgbClr val="FFFFFF"/>
                </a:solidFill>
                <a:latin typeface="+mj-lt"/>
                <a:ea typeface="+mj-ea"/>
                <a:cs typeface="+mj-cs"/>
              </a:rPr>
              <a:t>Fundraising	</a:t>
            </a:r>
          </a:p>
        </p:txBody>
      </p:sp>
      <p:sp>
        <p:nvSpPr>
          <p:cNvPr id="4" name="Text Placeholder 3">
            <a:extLst>
              <a:ext uri="{FF2B5EF4-FFF2-40B4-BE49-F238E27FC236}">
                <a16:creationId xmlns:a16="http://schemas.microsoft.com/office/drawing/2014/main" id="{10FDA9E1-A9A0-498D-9047-D65B53853F65}"/>
              </a:ext>
            </a:extLst>
          </p:cNvPr>
          <p:cNvSpPr>
            <a:spLocks noGrp="1"/>
          </p:cNvSpPr>
          <p:nvPr>
            <p:ph type="body" sz="half" idx="2"/>
          </p:nvPr>
        </p:nvSpPr>
        <p:spPr>
          <a:xfrm>
            <a:off x="650970" y="5253051"/>
            <a:ext cx="4892948" cy="812923"/>
          </a:xfrm>
        </p:spPr>
        <p:txBody>
          <a:bodyPr vert="horz" lIns="91440" tIns="45720" rIns="91440" bIns="45720" rtlCol="0" anchor="t">
            <a:normAutofit/>
          </a:bodyPr>
          <a:lstStyle/>
          <a:p>
            <a:pPr>
              <a:lnSpc>
                <a:spcPct val="130000"/>
              </a:lnSpc>
            </a:pPr>
            <a:r>
              <a:rPr lang="en-US" sz="1800" b="1" cap="all" spc="300">
                <a:solidFill>
                  <a:srgbClr val="FFFFFF"/>
                </a:solidFill>
              </a:rPr>
              <a:t>Bacon Roll mornings first Sunday of every month</a:t>
            </a:r>
          </a:p>
        </p:txBody>
      </p:sp>
      <p:cxnSp>
        <p:nvCxnSpPr>
          <p:cNvPr id="17" name="Straight Connector 16">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320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22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4869-6552-B3DF-AE89-BDC1C008AF3D}"/>
              </a:ext>
            </a:extLst>
          </p:cNvPr>
          <p:cNvSpPr>
            <a:spLocks noGrp="1"/>
          </p:cNvSpPr>
          <p:nvPr>
            <p:ph type="title"/>
          </p:nvPr>
        </p:nvSpPr>
        <p:spPr/>
        <p:txBody>
          <a:bodyPr/>
          <a:lstStyle/>
          <a:p>
            <a:r>
              <a:rPr lang="en-US" dirty="0"/>
              <a:t>Fundraising</a:t>
            </a:r>
          </a:p>
        </p:txBody>
      </p:sp>
      <p:pic>
        <p:nvPicPr>
          <p:cNvPr id="6" name="Picture Placeholder 5" descr="A group of people sitting at tables&#10;&#10;AI-generated content may be incorrect.">
            <a:extLst>
              <a:ext uri="{FF2B5EF4-FFF2-40B4-BE49-F238E27FC236}">
                <a16:creationId xmlns:a16="http://schemas.microsoft.com/office/drawing/2014/main" id="{A95EE227-D189-634C-AFA1-A81A857E8A3E}"/>
              </a:ext>
            </a:extLst>
          </p:cNvPr>
          <p:cNvPicPr>
            <a:picLocks noGrp="1" noChangeAspect="1"/>
          </p:cNvPicPr>
          <p:nvPr>
            <p:ph type="pic" idx="1"/>
          </p:nvPr>
        </p:nvPicPr>
        <p:blipFill>
          <a:blip r:embed="rId2"/>
          <a:srcRect l="7404" r="7404"/>
          <a:stretch>
            <a:fillRect/>
          </a:stretch>
        </p:blipFill>
        <p:spPr/>
      </p:pic>
      <p:sp>
        <p:nvSpPr>
          <p:cNvPr id="4" name="Text Placeholder 3">
            <a:extLst>
              <a:ext uri="{FF2B5EF4-FFF2-40B4-BE49-F238E27FC236}">
                <a16:creationId xmlns:a16="http://schemas.microsoft.com/office/drawing/2014/main" id="{80118683-9BE1-16DC-B7A4-235F52CFC31B}"/>
              </a:ext>
            </a:extLst>
          </p:cNvPr>
          <p:cNvSpPr>
            <a:spLocks noGrp="1"/>
          </p:cNvSpPr>
          <p:nvPr>
            <p:ph type="body" sz="half" idx="2"/>
          </p:nvPr>
        </p:nvSpPr>
        <p:spPr/>
        <p:txBody>
          <a:bodyPr/>
          <a:lstStyle/>
          <a:p>
            <a:r>
              <a:rPr lang="en-US" dirty="0"/>
              <a:t>Dinner at Cornish Arms, one of two with the meal donated by Steins and Auction items from local businesses, big and small</a:t>
            </a:r>
          </a:p>
        </p:txBody>
      </p:sp>
    </p:spTree>
    <p:extLst>
      <p:ext uri="{BB962C8B-B14F-4D97-AF65-F5344CB8AC3E}">
        <p14:creationId xmlns:p14="http://schemas.microsoft.com/office/powerpoint/2010/main" val="27173809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descr="A group of people sitting at a table&#10;&#10;AI-generated content may be incorrect.">
            <a:extLst>
              <a:ext uri="{FF2B5EF4-FFF2-40B4-BE49-F238E27FC236}">
                <a16:creationId xmlns:a16="http://schemas.microsoft.com/office/drawing/2014/main" id="{F87F2FB9-971E-3B1D-F7A7-CC5048263902}"/>
              </a:ext>
            </a:extLst>
          </p:cNvPr>
          <p:cNvPicPr>
            <a:picLocks noGrp="1" noChangeAspect="1"/>
          </p:cNvPicPr>
          <p:nvPr>
            <p:ph type="pic" idx="1"/>
          </p:nvPr>
        </p:nvPicPr>
        <p:blipFill>
          <a:blip r:embed="rId2"/>
          <a:srcRect t="29249" r="9091" b="2570"/>
          <a:stretch/>
        </p:blipFill>
        <p:spPr>
          <a:xfrm>
            <a:off x="1" y="1"/>
            <a:ext cx="12191999" cy="6857999"/>
          </a:xfrm>
          <a:prstGeom prst="rect">
            <a:avLst/>
          </a:prstGeom>
        </p:spPr>
      </p:pic>
      <p:sp>
        <p:nvSpPr>
          <p:cNvPr id="21" name="Rectangle 20">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D24B590A-2BBD-41A0-AF62-044AA3B18F1A}"/>
              </a:ext>
            </a:extLst>
          </p:cNvPr>
          <p:cNvSpPr>
            <a:spLocks noGrp="1"/>
          </p:cNvSpPr>
          <p:nvPr>
            <p:ph type="title"/>
          </p:nvPr>
        </p:nvSpPr>
        <p:spPr>
          <a:xfrm>
            <a:off x="457195" y="701964"/>
            <a:ext cx="5370950" cy="3640303"/>
          </a:xfrm>
        </p:spPr>
        <p:txBody>
          <a:bodyPr vert="horz" lIns="91440" tIns="45720" rIns="91440" bIns="45720" rtlCol="0" anchor="t">
            <a:normAutofit/>
          </a:bodyPr>
          <a:lstStyle/>
          <a:p>
            <a:r>
              <a:rPr lang="en-US" sz="6000" b="1" kern="1200">
                <a:solidFill>
                  <a:srgbClr val="FFFFFF"/>
                </a:solidFill>
                <a:latin typeface="+mj-lt"/>
                <a:ea typeface="+mj-ea"/>
                <a:cs typeface="+mj-cs"/>
              </a:rPr>
              <a:t>Fundraising</a:t>
            </a:r>
          </a:p>
        </p:txBody>
      </p:sp>
      <p:sp>
        <p:nvSpPr>
          <p:cNvPr id="4" name="Text Placeholder 3">
            <a:extLst>
              <a:ext uri="{FF2B5EF4-FFF2-40B4-BE49-F238E27FC236}">
                <a16:creationId xmlns:a16="http://schemas.microsoft.com/office/drawing/2014/main" id="{6B801932-9856-6F05-4543-0C958FBC9061}"/>
              </a:ext>
            </a:extLst>
          </p:cNvPr>
          <p:cNvSpPr>
            <a:spLocks noGrp="1"/>
          </p:cNvSpPr>
          <p:nvPr>
            <p:ph type="body" sz="half" idx="2"/>
          </p:nvPr>
        </p:nvSpPr>
        <p:spPr>
          <a:xfrm>
            <a:off x="468090" y="5253050"/>
            <a:ext cx="3888419" cy="969264"/>
          </a:xfrm>
        </p:spPr>
        <p:txBody>
          <a:bodyPr vert="horz" lIns="91440" tIns="45720" rIns="91440" bIns="45720" rtlCol="0" anchor="t">
            <a:normAutofit/>
          </a:bodyPr>
          <a:lstStyle/>
          <a:p>
            <a:r>
              <a:rPr lang="en-US" sz="1100" b="1" cap="all" spc="300">
                <a:solidFill>
                  <a:srgbClr val="FFFFFF"/>
                </a:solidFill>
              </a:rPr>
              <a:t>Supper evenings, one held most months bringing the community together and fundraising</a:t>
            </a:r>
          </a:p>
        </p:txBody>
      </p:sp>
      <p:cxnSp>
        <p:nvCxnSpPr>
          <p:cNvPr id="22" name="Straight Connector 21">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606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673F0-3ABA-D527-6F4B-9F7A3D404271}"/>
              </a:ext>
            </a:extLst>
          </p:cNvPr>
          <p:cNvSpPr>
            <a:spLocks noGrp="1"/>
          </p:cNvSpPr>
          <p:nvPr>
            <p:ph type="title"/>
          </p:nvPr>
        </p:nvSpPr>
        <p:spPr>
          <a:xfrm>
            <a:off x="2580442" y="4474103"/>
            <a:ext cx="7031117" cy="933905"/>
          </a:xfrm>
        </p:spPr>
        <p:txBody>
          <a:bodyPr vert="horz" lIns="91440" tIns="45720" rIns="91440" bIns="45720" rtlCol="0" anchor="b">
            <a:normAutofit/>
          </a:bodyPr>
          <a:lstStyle/>
          <a:p>
            <a:pPr algn="ctr"/>
            <a:r>
              <a:rPr lang="en-US" sz="4400"/>
              <a:t>Fundraising</a:t>
            </a:r>
          </a:p>
        </p:txBody>
      </p:sp>
      <p:sp>
        <p:nvSpPr>
          <p:cNvPr id="4" name="Text Placeholder 3">
            <a:extLst>
              <a:ext uri="{FF2B5EF4-FFF2-40B4-BE49-F238E27FC236}">
                <a16:creationId xmlns:a16="http://schemas.microsoft.com/office/drawing/2014/main" id="{57E4360B-AF31-5B5B-59CA-7DC9F977C674}"/>
              </a:ext>
            </a:extLst>
          </p:cNvPr>
          <p:cNvSpPr>
            <a:spLocks noGrp="1"/>
          </p:cNvSpPr>
          <p:nvPr>
            <p:ph type="body" sz="half" idx="2"/>
          </p:nvPr>
        </p:nvSpPr>
        <p:spPr>
          <a:xfrm>
            <a:off x="2580442" y="5765290"/>
            <a:ext cx="7031117" cy="640705"/>
          </a:xfrm>
        </p:spPr>
        <p:txBody>
          <a:bodyPr vert="horz" lIns="91440" tIns="45720" rIns="91440" bIns="45720" rtlCol="0" anchor="ctr">
            <a:normAutofit/>
          </a:bodyPr>
          <a:lstStyle/>
          <a:p>
            <a:pPr algn="ctr">
              <a:lnSpc>
                <a:spcPct val="130000"/>
              </a:lnSpc>
            </a:pPr>
            <a:r>
              <a:rPr lang="en-US" sz="1800" b="1" cap="all" spc="300"/>
              <a:t>Cream Teas</a:t>
            </a:r>
          </a:p>
        </p:txBody>
      </p:sp>
      <p:pic>
        <p:nvPicPr>
          <p:cNvPr id="6" name="Picture Placeholder 5" descr="A plate of biscuits with jam and butter&#10;&#10;AI-generated content may be incorrect.">
            <a:extLst>
              <a:ext uri="{FF2B5EF4-FFF2-40B4-BE49-F238E27FC236}">
                <a16:creationId xmlns:a16="http://schemas.microsoft.com/office/drawing/2014/main" id="{147BD72B-AD12-40AF-AAA8-4C7FE98225E2}"/>
              </a:ext>
            </a:extLst>
          </p:cNvPr>
          <p:cNvPicPr>
            <a:picLocks noGrp="1" noChangeAspect="1"/>
          </p:cNvPicPr>
          <p:nvPr>
            <p:ph type="pic" idx="1"/>
          </p:nvPr>
        </p:nvPicPr>
        <p:blipFill>
          <a:blip r:embed="rId2"/>
          <a:srcRect t="7162" b="7162"/>
          <a:stretch>
            <a:fillRect/>
          </a:stretch>
        </p:blipFill>
        <p:spPr>
          <a:xfrm>
            <a:off x="3596905" y="409300"/>
            <a:ext cx="4998189" cy="3899580"/>
          </a:xfrm>
          <a:prstGeom prst="rect">
            <a:avLst/>
          </a:prstGeom>
        </p:spPr>
      </p:pic>
      <p:cxnSp>
        <p:nvCxnSpPr>
          <p:cNvPr id="15" name="Straight Connector 14">
            <a:extLst>
              <a:ext uri="{FF2B5EF4-FFF2-40B4-BE49-F238E27FC236}">
                <a16:creationId xmlns:a16="http://schemas.microsoft.com/office/drawing/2014/main" id="{503FCC9E-47A2-69B7-68E7-7FA95EAD53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1680" y="5662526"/>
            <a:ext cx="54864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61749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606C31-B2D1-9093-3868-EECA84ECDF72}"/>
              </a:ext>
            </a:extLst>
          </p:cNvPr>
          <p:cNvSpPr>
            <a:spLocks noGrp="1"/>
          </p:cNvSpPr>
          <p:nvPr>
            <p:ph type="title"/>
          </p:nvPr>
        </p:nvSpPr>
        <p:spPr>
          <a:xfrm>
            <a:off x="640079" y="1530999"/>
            <a:ext cx="3405709" cy="2257877"/>
          </a:xfrm>
        </p:spPr>
        <p:txBody>
          <a:bodyPr vert="horz" lIns="91440" tIns="45720" rIns="91440" bIns="45720" rtlCol="0" anchor="b">
            <a:normAutofit/>
          </a:bodyPr>
          <a:lstStyle/>
          <a:p>
            <a:pPr>
              <a:lnSpc>
                <a:spcPct val="90000"/>
              </a:lnSpc>
            </a:pPr>
            <a:r>
              <a:rPr lang="en-US" sz="2400" dirty="0"/>
              <a:t>Fundraising</a:t>
            </a:r>
            <a:br>
              <a:rPr lang="en-US" sz="2400" dirty="0"/>
            </a:br>
            <a:r>
              <a:rPr lang="en-US" sz="2400" dirty="0"/>
              <a:t>Raffles with wonderful support from local businesses and individuals</a:t>
            </a:r>
          </a:p>
        </p:txBody>
      </p:sp>
      <p:pic>
        <p:nvPicPr>
          <p:cNvPr id="6" name="Content Placeholder 5">
            <a:extLst>
              <a:ext uri="{FF2B5EF4-FFF2-40B4-BE49-F238E27FC236}">
                <a16:creationId xmlns:a16="http://schemas.microsoft.com/office/drawing/2014/main" id="{DBE03EF7-B238-0F9C-D9D3-63E8224EFCA6}"/>
              </a:ext>
            </a:extLst>
          </p:cNvPr>
          <p:cNvPicPr>
            <a:picLocks noGrp="1" noChangeAspect="1"/>
          </p:cNvPicPr>
          <p:nvPr>
            <p:ph sz="half" idx="1"/>
          </p:nvPr>
        </p:nvPicPr>
        <p:blipFill>
          <a:blip r:embed="rId2"/>
          <a:stretch>
            <a:fillRect/>
          </a:stretch>
        </p:blipFill>
        <p:spPr>
          <a:xfrm>
            <a:off x="4974899" y="1322790"/>
            <a:ext cx="2955874" cy="4177915"/>
          </a:xfrm>
          <a:prstGeom prst="rect">
            <a:avLst/>
          </a:prstGeom>
        </p:spPr>
      </p:pic>
      <p:pic>
        <p:nvPicPr>
          <p:cNvPr id="8" name="Content Placeholder 7">
            <a:extLst>
              <a:ext uri="{FF2B5EF4-FFF2-40B4-BE49-F238E27FC236}">
                <a16:creationId xmlns:a16="http://schemas.microsoft.com/office/drawing/2014/main" id="{F285993A-8EEE-287B-63A6-9F01A46B5D90}"/>
              </a:ext>
            </a:extLst>
          </p:cNvPr>
          <p:cNvPicPr>
            <a:picLocks noGrp="1" noChangeAspect="1"/>
          </p:cNvPicPr>
          <p:nvPr>
            <p:ph sz="half" idx="2"/>
          </p:nvPr>
        </p:nvPicPr>
        <p:blipFill>
          <a:blip r:embed="rId3"/>
          <a:stretch>
            <a:fillRect/>
          </a:stretch>
        </p:blipFill>
        <p:spPr>
          <a:xfrm>
            <a:off x="8369066" y="1322788"/>
            <a:ext cx="2955876" cy="4177917"/>
          </a:xfrm>
          <a:prstGeom prst="rect">
            <a:avLst/>
          </a:prstGeom>
        </p:spPr>
      </p:pic>
    </p:spTree>
    <p:extLst>
      <p:ext uri="{BB962C8B-B14F-4D97-AF65-F5344CB8AC3E}">
        <p14:creationId xmlns:p14="http://schemas.microsoft.com/office/powerpoint/2010/main" val="7655110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descr="A group of people playing instruments&#10;&#10;AI-generated content may be incorrect.">
            <a:extLst>
              <a:ext uri="{FF2B5EF4-FFF2-40B4-BE49-F238E27FC236}">
                <a16:creationId xmlns:a16="http://schemas.microsoft.com/office/drawing/2014/main" id="{EAAA1C42-77CA-CC23-A387-28358B7D6ACE}"/>
              </a:ext>
            </a:extLst>
          </p:cNvPr>
          <p:cNvPicPr>
            <a:picLocks noGrp="1" noChangeAspect="1"/>
          </p:cNvPicPr>
          <p:nvPr>
            <p:ph type="pic" idx="1"/>
          </p:nvPr>
        </p:nvPicPr>
        <p:blipFill>
          <a:blip r:embed="rId2"/>
          <a:srcRect l="7546" t="31818" r="1545"/>
          <a:stretch/>
        </p:blipFill>
        <p:spPr>
          <a:xfrm>
            <a:off x="20" y="10"/>
            <a:ext cx="12191979" cy="6857990"/>
          </a:xfrm>
          <a:prstGeom prst="rect">
            <a:avLst/>
          </a:prstGeom>
        </p:spPr>
      </p:pic>
      <p:sp>
        <p:nvSpPr>
          <p:cNvPr id="15" name="Rectangle 14">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05856"/>
            <a:ext cx="12192001" cy="115214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2A8514D-7168-826C-CBA7-ABA8768C3A53}"/>
              </a:ext>
            </a:extLst>
          </p:cNvPr>
          <p:cNvSpPr>
            <a:spLocks noGrp="1"/>
          </p:cNvSpPr>
          <p:nvPr>
            <p:ph type="title"/>
          </p:nvPr>
        </p:nvSpPr>
        <p:spPr>
          <a:xfrm>
            <a:off x="356615" y="5863030"/>
            <a:ext cx="7955280" cy="870008"/>
          </a:xfrm>
        </p:spPr>
        <p:txBody>
          <a:bodyPr vert="horz" lIns="91440" tIns="45720" rIns="91440" bIns="45720" rtlCol="0" anchor="ctr">
            <a:normAutofit/>
          </a:bodyPr>
          <a:lstStyle/>
          <a:p>
            <a:r>
              <a:rPr lang="en-US" sz="4800" b="1" kern="1200">
                <a:solidFill>
                  <a:schemeClr val="tx1"/>
                </a:solidFill>
                <a:latin typeface="+mj-lt"/>
                <a:ea typeface="+mj-ea"/>
                <a:cs typeface="+mj-cs"/>
              </a:rPr>
              <a:t>Fundraising	</a:t>
            </a:r>
          </a:p>
        </p:txBody>
      </p:sp>
      <p:sp>
        <p:nvSpPr>
          <p:cNvPr id="4" name="Text Placeholder 3">
            <a:extLst>
              <a:ext uri="{FF2B5EF4-FFF2-40B4-BE49-F238E27FC236}">
                <a16:creationId xmlns:a16="http://schemas.microsoft.com/office/drawing/2014/main" id="{D42E9DC4-89F1-5B10-A934-4BE8ED0B692B}"/>
              </a:ext>
            </a:extLst>
          </p:cNvPr>
          <p:cNvSpPr>
            <a:spLocks noGrp="1"/>
          </p:cNvSpPr>
          <p:nvPr>
            <p:ph type="body" sz="half" idx="2"/>
          </p:nvPr>
        </p:nvSpPr>
        <p:spPr>
          <a:xfrm>
            <a:off x="8308323" y="5863030"/>
            <a:ext cx="3527062" cy="870008"/>
          </a:xfrm>
        </p:spPr>
        <p:txBody>
          <a:bodyPr vert="horz" lIns="91440" tIns="45720" rIns="91440" bIns="45720" rtlCol="0" anchor="ctr">
            <a:normAutofit/>
          </a:bodyPr>
          <a:lstStyle/>
          <a:p>
            <a:pPr algn="r">
              <a:lnSpc>
                <a:spcPct val="130000"/>
              </a:lnSpc>
            </a:pPr>
            <a:r>
              <a:rPr lang="en-US" b="1" cap="all" spc="300"/>
              <a:t>Ukelele band playing at the Beach Cafe</a:t>
            </a:r>
          </a:p>
        </p:txBody>
      </p:sp>
      <p:cxnSp>
        <p:nvCxnSpPr>
          <p:cNvPr id="17" name="Straight Connector 16">
            <a:extLst>
              <a:ext uri="{FF2B5EF4-FFF2-40B4-BE49-F238E27FC236}">
                <a16:creationId xmlns:a16="http://schemas.microsoft.com/office/drawing/2014/main" id="{7A0A4642-D29D-0121-4C05-5A5559BC5F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6281928"/>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301257"/>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a:extLst>
              <a:ext uri="{FF2B5EF4-FFF2-40B4-BE49-F238E27FC236}">
                <a16:creationId xmlns:a16="http://schemas.microsoft.com/office/drawing/2014/main" id="{C9233743-9BBA-B972-27E9-A0A604B6D5E5}"/>
              </a:ext>
            </a:extLst>
          </p:cNvPr>
          <p:cNvPicPr>
            <a:picLocks noGrp="1" noChangeAspect="1"/>
          </p:cNvPicPr>
          <p:nvPr>
            <p:ph type="pic" idx="1"/>
          </p:nvPr>
        </p:nvPicPr>
        <p:blipFill>
          <a:blip r:embed="rId2"/>
          <a:srcRect l="9091" t="23401" b="8418"/>
          <a:stretch/>
        </p:blipFill>
        <p:spPr>
          <a:xfrm>
            <a:off x="20" y="10"/>
            <a:ext cx="12191979" cy="6857990"/>
          </a:xfrm>
          <a:prstGeom prst="rect">
            <a:avLst/>
          </a:prstGeom>
        </p:spPr>
      </p:pic>
      <p:sp>
        <p:nvSpPr>
          <p:cNvPr id="15" name="Rectangle 14">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05856"/>
            <a:ext cx="12192001" cy="115214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9260FFE2-13DA-AECF-E017-39A2F20A6DA3}"/>
              </a:ext>
            </a:extLst>
          </p:cNvPr>
          <p:cNvSpPr>
            <a:spLocks noGrp="1"/>
          </p:cNvSpPr>
          <p:nvPr>
            <p:ph type="title"/>
          </p:nvPr>
        </p:nvSpPr>
        <p:spPr>
          <a:xfrm>
            <a:off x="356615" y="5863030"/>
            <a:ext cx="7955280" cy="870008"/>
          </a:xfrm>
        </p:spPr>
        <p:txBody>
          <a:bodyPr vert="horz" lIns="91440" tIns="45720" rIns="91440" bIns="45720" rtlCol="0" anchor="ctr">
            <a:normAutofit/>
          </a:bodyPr>
          <a:lstStyle/>
          <a:p>
            <a:r>
              <a:rPr lang="en-US" sz="4800" b="1" kern="1200">
                <a:solidFill>
                  <a:schemeClr val="tx1"/>
                </a:solidFill>
                <a:latin typeface="+mj-lt"/>
                <a:ea typeface="+mj-ea"/>
                <a:cs typeface="+mj-cs"/>
              </a:rPr>
              <a:t>Fundraising</a:t>
            </a:r>
          </a:p>
        </p:txBody>
      </p:sp>
      <p:sp>
        <p:nvSpPr>
          <p:cNvPr id="4" name="Text Placeholder 3">
            <a:extLst>
              <a:ext uri="{FF2B5EF4-FFF2-40B4-BE49-F238E27FC236}">
                <a16:creationId xmlns:a16="http://schemas.microsoft.com/office/drawing/2014/main" id="{E89348D1-AAEA-AD05-579F-F3A1D9038539}"/>
              </a:ext>
            </a:extLst>
          </p:cNvPr>
          <p:cNvSpPr>
            <a:spLocks noGrp="1"/>
          </p:cNvSpPr>
          <p:nvPr>
            <p:ph type="body" sz="half" idx="2"/>
          </p:nvPr>
        </p:nvSpPr>
        <p:spPr>
          <a:xfrm>
            <a:off x="8308323" y="5863030"/>
            <a:ext cx="3527062" cy="870008"/>
          </a:xfrm>
        </p:spPr>
        <p:txBody>
          <a:bodyPr vert="horz" lIns="91440" tIns="45720" rIns="91440" bIns="45720" rtlCol="0" anchor="ctr">
            <a:normAutofit/>
          </a:bodyPr>
          <a:lstStyle/>
          <a:p>
            <a:pPr algn="r">
              <a:lnSpc>
                <a:spcPct val="130000"/>
              </a:lnSpc>
            </a:pPr>
            <a:r>
              <a:rPr lang="en-US" b="1" cap="all" spc="300"/>
              <a:t>An outdoor Ceilidh with the Cataclews</a:t>
            </a:r>
          </a:p>
        </p:txBody>
      </p:sp>
      <p:cxnSp>
        <p:nvCxnSpPr>
          <p:cNvPr id="17" name="Straight Connector 16">
            <a:extLst>
              <a:ext uri="{FF2B5EF4-FFF2-40B4-BE49-F238E27FC236}">
                <a16:creationId xmlns:a16="http://schemas.microsoft.com/office/drawing/2014/main" id="{7A0A4642-D29D-0121-4C05-5A5559BC5F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6281928"/>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54412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a:extLst>
              <a:ext uri="{FF2B5EF4-FFF2-40B4-BE49-F238E27FC236}">
                <a16:creationId xmlns:a16="http://schemas.microsoft.com/office/drawing/2014/main" id="{19DBADBD-D2C5-4A02-7047-935B99CDC39B}"/>
              </a:ext>
            </a:extLst>
          </p:cNvPr>
          <p:cNvPicPr>
            <a:picLocks noGrp="1" noChangeAspect="1"/>
          </p:cNvPicPr>
          <p:nvPr>
            <p:ph type="pic" idx="1"/>
          </p:nvPr>
        </p:nvPicPr>
        <p:blipFill>
          <a:blip r:embed="rId2"/>
          <a:srcRect l="17786" t="9091" r="43862"/>
          <a:stretch/>
        </p:blipFill>
        <p:spPr>
          <a:xfrm rot="5400000">
            <a:off x="2837559" y="-3819144"/>
            <a:ext cx="6858000" cy="12191999"/>
          </a:xfrm>
          <a:prstGeom prst="rect">
            <a:avLst/>
          </a:prstGeom>
        </p:spPr>
      </p:pic>
      <p:sp>
        <p:nvSpPr>
          <p:cNvPr id="20" name="Rectangle 19">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05856"/>
            <a:ext cx="12192001" cy="115214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DB656B6F-358E-AD96-3784-EC0831BD1177}"/>
              </a:ext>
            </a:extLst>
          </p:cNvPr>
          <p:cNvSpPr>
            <a:spLocks noGrp="1"/>
          </p:cNvSpPr>
          <p:nvPr>
            <p:ph type="title"/>
          </p:nvPr>
        </p:nvSpPr>
        <p:spPr>
          <a:xfrm>
            <a:off x="356615" y="5863030"/>
            <a:ext cx="7955280" cy="870008"/>
          </a:xfrm>
        </p:spPr>
        <p:txBody>
          <a:bodyPr vert="horz" lIns="91440" tIns="45720" rIns="91440" bIns="45720" rtlCol="0" anchor="ctr">
            <a:normAutofit/>
          </a:bodyPr>
          <a:lstStyle/>
          <a:p>
            <a:r>
              <a:rPr lang="en-US" sz="4800" b="1" kern="1200">
                <a:solidFill>
                  <a:schemeClr val="tx1"/>
                </a:solidFill>
                <a:latin typeface="+mj-lt"/>
                <a:ea typeface="+mj-ea"/>
                <a:cs typeface="+mj-cs"/>
              </a:rPr>
              <a:t>Fundraising		</a:t>
            </a:r>
          </a:p>
        </p:txBody>
      </p:sp>
      <p:sp>
        <p:nvSpPr>
          <p:cNvPr id="4" name="Text Placeholder 3">
            <a:extLst>
              <a:ext uri="{FF2B5EF4-FFF2-40B4-BE49-F238E27FC236}">
                <a16:creationId xmlns:a16="http://schemas.microsoft.com/office/drawing/2014/main" id="{EC1744FE-002F-5288-538B-EB6031124166}"/>
              </a:ext>
            </a:extLst>
          </p:cNvPr>
          <p:cNvSpPr>
            <a:spLocks noGrp="1"/>
          </p:cNvSpPr>
          <p:nvPr>
            <p:ph type="body" sz="half" idx="2"/>
          </p:nvPr>
        </p:nvSpPr>
        <p:spPr>
          <a:xfrm>
            <a:off x="8308323" y="5863030"/>
            <a:ext cx="3527062" cy="870008"/>
          </a:xfrm>
        </p:spPr>
        <p:txBody>
          <a:bodyPr vert="horz" lIns="91440" tIns="45720" rIns="91440" bIns="45720" rtlCol="0" anchor="ctr">
            <a:normAutofit/>
          </a:bodyPr>
          <a:lstStyle/>
          <a:p>
            <a:pPr algn="r">
              <a:lnSpc>
                <a:spcPct val="130000"/>
              </a:lnSpc>
            </a:pPr>
            <a:r>
              <a:rPr lang="en-US" b="1" cap="all" spc="300"/>
              <a:t>Summer BBQs</a:t>
            </a:r>
          </a:p>
        </p:txBody>
      </p:sp>
      <p:cxnSp>
        <p:nvCxnSpPr>
          <p:cNvPr id="17" name="Straight Connector 16">
            <a:extLst>
              <a:ext uri="{FF2B5EF4-FFF2-40B4-BE49-F238E27FC236}">
                <a16:creationId xmlns:a16="http://schemas.microsoft.com/office/drawing/2014/main" id="{7A0A4642-D29D-0121-4C05-5A5559BC5F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6281928"/>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91171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FE686-CB12-764B-FA63-56C436A794A6}"/>
              </a:ext>
            </a:extLst>
          </p:cNvPr>
          <p:cNvSpPr>
            <a:spLocks noGrp="1"/>
          </p:cNvSpPr>
          <p:nvPr>
            <p:ph type="title"/>
          </p:nvPr>
        </p:nvSpPr>
        <p:spPr>
          <a:xfrm>
            <a:off x="640080" y="1371600"/>
            <a:ext cx="10978896" cy="1097280"/>
          </a:xfrm>
        </p:spPr>
        <p:txBody>
          <a:bodyPr vert="horz" lIns="91440" tIns="45720" rIns="91440" bIns="45720" rtlCol="0" anchor="t">
            <a:normAutofit fontScale="90000"/>
          </a:bodyPr>
          <a:lstStyle/>
          <a:p>
            <a:r>
              <a:rPr lang="en-US" dirty="0"/>
              <a:t>Fundraising – from sponsored litter picking to preloved clothes sales!</a:t>
            </a:r>
          </a:p>
        </p:txBody>
      </p:sp>
      <p:cxnSp>
        <p:nvCxnSpPr>
          <p:cNvPr id="15" name="Straight Connector 14">
            <a:extLst>
              <a:ext uri="{FF2B5EF4-FFF2-40B4-BE49-F238E27FC236}">
                <a16:creationId xmlns:a16="http://schemas.microsoft.com/office/drawing/2014/main" id="{753FE100-D0AB-4AE2-824B-60CFA31EC6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6281"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2B6C51CD-0AAF-6997-5CB3-8DCD53438C81}"/>
              </a:ext>
            </a:extLst>
          </p:cNvPr>
          <p:cNvPicPr>
            <a:picLocks noGrp="1" noChangeAspect="1"/>
          </p:cNvPicPr>
          <p:nvPr>
            <p:ph sz="half" idx="1"/>
          </p:nvPr>
        </p:nvPicPr>
        <p:blipFill>
          <a:blip r:embed="rId2"/>
          <a:srcRect/>
          <a:stretch/>
        </p:blipFill>
        <p:spPr>
          <a:xfrm>
            <a:off x="2853899" y="2809477"/>
            <a:ext cx="2915412" cy="3529785"/>
          </a:xfrm>
        </p:spPr>
      </p:pic>
      <p:pic>
        <p:nvPicPr>
          <p:cNvPr id="6" name="Content Placeholder 5" descr="A couple of women walking with bags&#10;&#10;AI-generated content may be incorrect.">
            <a:extLst>
              <a:ext uri="{FF2B5EF4-FFF2-40B4-BE49-F238E27FC236}">
                <a16:creationId xmlns:a16="http://schemas.microsoft.com/office/drawing/2014/main" id="{3DF43969-7C07-2F35-7A61-09AD24182DC0}"/>
              </a:ext>
            </a:extLst>
          </p:cNvPr>
          <p:cNvPicPr>
            <a:picLocks noGrp="1" noChangeAspect="1"/>
          </p:cNvPicPr>
          <p:nvPr>
            <p:ph sz="half" idx="2"/>
          </p:nvPr>
        </p:nvPicPr>
        <p:blipFill>
          <a:blip r:embed="rId3"/>
          <a:srcRect l="19206" r="262"/>
          <a:stretch/>
        </p:blipFill>
        <p:spPr>
          <a:xfrm>
            <a:off x="6662929" y="2553646"/>
            <a:ext cx="2675172" cy="3785616"/>
          </a:xfrm>
          <a:prstGeom prst="rect">
            <a:avLst/>
          </a:prstGeom>
        </p:spPr>
      </p:pic>
    </p:spTree>
    <p:extLst>
      <p:ext uri="{BB962C8B-B14F-4D97-AF65-F5344CB8AC3E}">
        <p14:creationId xmlns:p14="http://schemas.microsoft.com/office/powerpoint/2010/main" val="328083459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a:extLst>
              <a:ext uri="{FF2B5EF4-FFF2-40B4-BE49-F238E27FC236}">
                <a16:creationId xmlns:a16="http://schemas.microsoft.com/office/drawing/2014/main" id="{0C009F3B-1B91-2B20-9465-2CE189AB4C6B}"/>
              </a:ext>
            </a:extLst>
          </p:cNvPr>
          <p:cNvPicPr>
            <a:picLocks noGrp="1" noChangeAspect="1"/>
          </p:cNvPicPr>
          <p:nvPr>
            <p:ph type="pic" idx="1"/>
          </p:nvPr>
        </p:nvPicPr>
        <p:blipFill>
          <a:blip r:embed="rId2"/>
          <a:srcRect t="22962" r="9091" b="38685"/>
          <a:stretch/>
        </p:blipFill>
        <p:spPr>
          <a:xfrm>
            <a:off x="1" y="1"/>
            <a:ext cx="12191999" cy="6857999"/>
          </a:xfrm>
          <a:prstGeom prst="rect">
            <a:avLst/>
          </a:prstGeom>
        </p:spPr>
      </p:pic>
      <p:sp>
        <p:nvSpPr>
          <p:cNvPr id="26" name="Rectangle 25">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631778DC-6E9A-79F1-992C-B2CD83ABAC90}"/>
              </a:ext>
            </a:extLst>
          </p:cNvPr>
          <p:cNvSpPr>
            <a:spLocks noGrp="1"/>
          </p:cNvSpPr>
          <p:nvPr>
            <p:ph type="title"/>
          </p:nvPr>
        </p:nvSpPr>
        <p:spPr>
          <a:xfrm>
            <a:off x="457195" y="701964"/>
            <a:ext cx="5370950" cy="3640303"/>
          </a:xfrm>
        </p:spPr>
        <p:txBody>
          <a:bodyPr vert="horz" lIns="91440" tIns="45720" rIns="91440" bIns="45720" rtlCol="0" anchor="t">
            <a:normAutofit/>
          </a:bodyPr>
          <a:lstStyle/>
          <a:p>
            <a:r>
              <a:rPr lang="en-US" sz="6000" b="1" kern="1200">
                <a:solidFill>
                  <a:srgbClr val="FFFFFF"/>
                </a:solidFill>
                <a:latin typeface="+mj-lt"/>
                <a:ea typeface="+mj-ea"/>
                <a:cs typeface="+mj-cs"/>
              </a:rPr>
              <a:t>And finally</a:t>
            </a:r>
          </a:p>
        </p:txBody>
      </p:sp>
      <p:sp>
        <p:nvSpPr>
          <p:cNvPr id="4" name="Text Placeholder 3">
            <a:extLst>
              <a:ext uri="{FF2B5EF4-FFF2-40B4-BE49-F238E27FC236}">
                <a16:creationId xmlns:a16="http://schemas.microsoft.com/office/drawing/2014/main" id="{DADF5200-A091-C911-0180-05EEDE124048}"/>
              </a:ext>
            </a:extLst>
          </p:cNvPr>
          <p:cNvSpPr>
            <a:spLocks noGrp="1"/>
          </p:cNvSpPr>
          <p:nvPr>
            <p:ph type="body" sz="half" idx="2"/>
          </p:nvPr>
        </p:nvSpPr>
        <p:spPr>
          <a:xfrm>
            <a:off x="468090" y="5253049"/>
            <a:ext cx="4896390" cy="1330613"/>
          </a:xfrm>
        </p:spPr>
        <p:txBody>
          <a:bodyPr vert="horz" lIns="91440" tIns="45720" rIns="91440" bIns="45720" rtlCol="0" anchor="t">
            <a:noAutofit/>
          </a:bodyPr>
          <a:lstStyle/>
          <a:p>
            <a:r>
              <a:rPr lang="en-US" sz="2400" b="1" cap="all" spc="300" dirty="0">
                <a:solidFill>
                  <a:srgbClr val="FFFFFF"/>
                </a:solidFill>
              </a:rPr>
              <a:t>January 2024 the build begins with site clearance</a:t>
            </a:r>
          </a:p>
        </p:txBody>
      </p:sp>
      <p:cxnSp>
        <p:nvCxnSpPr>
          <p:cNvPr id="28" name="Straight Connector 27">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76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descr="A group of people standing outside a building&#10;&#10;AI-generated content may be incorrect.">
            <a:extLst>
              <a:ext uri="{FF2B5EF4-FFF2-40B4-BE49-F238E27FC236}">
                <a16:creationId xmlns:a16="http://schemas.microsoft.com/office/drawing/2014/main" id="{6B497C2C-5726-2A7E-0DC2-71C2EE4C9040}"/>
              </a:ext>
            </a:extLst>
          </p:cNvPr>
          <p:cNvPicPr>
            <a:picLocks noGrp="1" noChangeAspect="1"/>
          </p:cNvPicPr>
          <p:nvPr>
            <p:ph type="pic" idx="1"/>
          </p:nvPr>
        </p:nvPicPr>
        <p:blipFill>
          <a:blip r:embed="rId2"/>
          <a:srcRect t="20252" r="3395" b="418"/>
          <a:stretch/>
        </p:blipFill>
        <p:spPr>
          <a:xfrm>
            <a:off x="20" y="10"/>
            <a:ext cx="12191979" cy="6857990"/>
          </a:xfrm>
          <a:prstGeom prst="rect">
            <a:avLst/>
          </a:prstGeom>
        </p:spPr>
      </p:pic>
      <p:sp>
        <p:nvSpPr>
          <p:cNvPr id="15" name="Rectangle 14">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05856"/>
            <a:ext cx="12192001" cy="115214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1B64E4ED-8ABE-92B3-0637-E4A7C653BA45}"/>
              </a:ext>
            </a:extLst>
          </p:cNvPr>
          <p:cNvSpPr>
            <a:spLocks noGrp="1"/>
          </p:cNvSpPr>
          <p:nvPr>
            <p:ph type="title"/>
          </p:nvPr>
        </p:nvSpPr>
        <p:spPr>
          <a:xfrm>
            <a:off x="356615" y="5863030"/>
            <a:ext cx="7955280" cy="870008"/>
          </a:xfrm>
        </p:spPr>
        <p:txBody>
          <a:bodyPr vert="horz" lIns="91440" tIns="45720" rIns="91440" bIns="45720" rtlCol="0" anchor="ctr">
            <a:normAutofit/>
          </a:bodyPr>
          <a:lstStyle/>
          <a:p>
            <a:r>
              <a:rPr lang="en-US" sz="4800" b="1" kern="1200">
                <a:solidFill>
                  <a:schemeClr val="tx1"/>
                </a:solidFill>
                <a:latin typeface="+mj-lt"/>
                <a:ea typeface="+mj-ea"/>
                <a:cs typeface="+mj-cs"/>
              </a:rPr>
              <a:t>The hall in 1922</a:t>
            </a:r>
          </a:p>
        </p:txBody>
      </p:sp>
      <p:sp>
        <p:nvSpPr>
          <p:cNvPr id="4" name="Text Placeholder 3">
            <a:extLst>
              <a:ext uri="{FF2B5EF4-FFF2-40B4-BE49-F238E27FC236}">
                <a16:creationId xmlns:a16="http://schemas.microsoft.com/office/drawing/2014/main" id="{496838E6-D56E-A816-7EC6-66317A659CC7}"/>
              </a:ext>
            </a:extLst>
          </p:cNvPr>
          <p:cNvSpPr>
            <a:spLocks noGrp="1"/>
          </p:cNvSpPr>
          <p:nvPr>
            <p:ph type="body" sz="half" idx="2"/>
          </p:nvPr>
        </p:nvSpPr>
        <p:spPr>
          <a:xfrm>
            <a:off x="8308323" y="5863030"/>
            <a:ext cx="3527062" cy="870008"/>
          </a:xfrm>
        </p:spPr>
        <p:txBody>
          <a:bodyPr vert="horz" lIns="91440" tIns="45720" rIns="91440" bIns="45720" rtlCol="0" anchor="ctr">
            <a:normAutofit/>
          </a:bodyPr>
          <a:lstStyle/>
          <a:p>
            <a:pPr algn="r"/>
            <a:r>
              <a:rPr lang="en-US" sz="1400" b="1" i="0" cap="all" spc="300">
                <a:effectLst/>
              </a:rPr>
              <a:t>It was converted from a calf shed to a Men’s Club.</a:t>
            </a:r>
            <a:endParaRPr lang="en-US" sz="1400" b="1" cap="all" spc="300"/>
          </a:p>
        </p:txBody>
      </p:sp>
      <p:cxnSp>
        <p:nvCxnSpPr>
          <p:cNvPr id="17" name="Straight Connector 16">
            <a:extLst>
              <a:ext uri="{FF2B5EF4-FFF2-40B4-BE49-F238E27FC236}">
                <a16:creationId xmlns:a16="http://schemas.microsoft.com/office/drawing/2014/main" id="{7A0A4642-D29D-0121-4C05-5A5559BC5F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6281928"/>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97593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a:extLst>
              <a:ext uri="{FF2B5EF4-FFF2-40B4-BE49-F238E27FC236}">
                <a16:creationId xmlns:a16="http://schemas.microsoft.com/office/drawing/2014/main" id="{0478743B-8E13-4B22-E9DD-88EFEC1830A1}"/>
              </a:ext>
            </a:extLst>
          </p:cNvPr>
          <p:cNvPicPr>
            <a:picLocks noGrp="1" noChangeAspect="1"/>
          </p:cNvPicPr>
          <p:nvPr>
            <p:ph type="pic" idx="1"/>
          </p:nvPr>
        </p:nvPicPr>
        <p:blipFill>
          <a:blip r:embed="rId2"/>
          <a:srcRect t="3882" r="9091" b="5209"/>
          <a:stretch/>
        </p:blipFill>
        <p:spPr>
          <a:xfrm>
            <a:off x="1" y="10"/>
            <a:ext cx="12192000" cy="6857990"/>
          </a:xfrm>
          <a:prstGeom prst="rect">
            <a:avLst/>
          </a:prstGeom>
        </p:spPr>
      </p:pic>
      <p:sp>
        <p:nvSpPr>
          <p:cNvPr id="15" name="Rectangle 14">
            <a:extLst>
              <a:ext uri="{FF2B5EF4-FFF2-40B4-BE49-F238E27FC236}">
                <a16:creationId xmlns:a16="http://schemas.microsoft.com/office/drawing/2014/main" id="{36136311-C81B-47C5-AE0A-5641A5A5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4444" y="1066800"/>
            <a:ext cx="4682990" cy="4724400"/>
          </a:xfrm>
          <a:prstGeom prst="rect">
            <a:avLst/>
          </a:prstGeom>
          <a:solidFill>
            <a:schemeClr val="bg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a:extLst>
              <a:ext uri="{FF2B5EF4-FFF2-40B4-BE49-F238E27FC236}">
                <a16:creationId xmlns:a16="http://schemas.microsoft.com/office/drawing/2014/main" id="{021B500F-FB1E-49C1-6511-FAB1EAC63DB8}"/>
              </a:ext>
            </a:extLst>
          </p:cNvPr>
          <p:cNvSpPr>
            <a:spLocks noGrp="1"/>
          </p:cNvSpPr>
          <p:nvPr>
            <p:ph type="title"/>
          </p:nvPr>
        </p:nvSpPr>
        <p:spPr>
          <a:xfrm>
            <a:off x="804818" y="1562101"/>
            <a:ext cx="3905203" cy="2738530"/>
          </a:xfrm>
        </p:spPr>
        <p:txBody>
          <a:bodyPr vert="horz" lIns="91440" tIns="45720" rIns="91440" bIns="45720" rtlCol="0" anchor="t">
            <a:normAutofit/>
          </a:bodyPr>
          <a:lstStyle/>
          <a:p>
            <a:r>
              <a:rPr lang="en-US" sz="4800" b="1" kern="1200">
                <a:solidFill>
                  <a:schemeClr val="tx1"/>
                </a:solidFill>
                <a:latin typeface="+mj-lt"/>
                <a:ea typeface="+mj-ea"/>
                <a:cs typeface="+mj-cs"/>
              </a:rPr>
              <a:t>The Rebuild</a:t>
            </a:r>
            <a:br>
              <a:rPr lang="en-US" sz="4800" b="1" kern="1200">
                <a:solidFill>
                  <a:schemeClr val="tx1"/>
                </a:solidFill>
                <a:latin typeface="+mj-lt"/>
                <a:ea typeface="+mj-ea"/>
                <a:cs typeface="+mj-cs"/>
              </a:rPr>
            </a:br>
            <a:endParaRPr lang="en-US" sz="4800" b="1" kern="1200">
              <a:solidFill>
                <a:schemeClr val="tx1"/>
              </a:solidFill>
              <a:latin typeface="+mj-lt"/>
              <a:ea typeface="+mj-ea"/>
              <a:cs typeface="+mj-cs"/>
            </a:endParaRPr>
          </a:p>
        </p:txBody>
      </p:sp>
      <p:sp>
        <p:nvSpPr>
          <p:cNvPr id="4" name="Text Placeholder 3">
            <a:extLst>
              <a:ext uri="{FF2B5EF4-FFF2-40B4-BE49-F238E27FC236}">
                <a16:creationId xmlns:a16="http://schemas.microsoft.com/office/drawing/2014/main" id="{6B5B02CE-6F37-1E55-924F-2BABD6910C8A}"/>
              </a:ext>
            </a:extLst>
          </p:cNvPr>
          <p:cNvSpPr>
            <a:spLocks noGrp="1"/>
          </p:cNvSpPr>
          <p:nvPr>
            <p:ph type="body" sz="half" idx="2"/>
          </p:nvPr>
        </p:nvSpPr>
        <p:spPr>
          <a:xfrm>
            <a:off x="804818" y="4321622"/>
            <a:ext cx="4084166" cy="1505376"/>
          </a:xfrm>
        </p:spPr>
        <p:txBody>
          <a:bodyPr vert="horz" lIns="91440" tIns="45720" rIns="91440" bIns="45720" rtlCol="0" anchor="b">
            <a:normAutofit/>
          </a:bodyPr>
          <a:lstStyle/>
          <a:p>
            <a:r>
              <a:rPr lang="en-US" sz="1800" b="1" cap="all" spc="300" dirty="0"/>
              <a:t>February 2024The asbestos roof is gone, now for the walls and old base</a:t>
            </a:r>
          </a:p>
        </p:txBody>
      </p:sp>
      <p:cxnSp>
        <p:nvCxnSpPr>
          <p:cNvPr id="17" name="Straight Connector 16">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V="1">
            <a:off x="305077" y="1063752"/>
            <a:ext cx="0" cy="472744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212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59A9681A-2486-4655-A876-E26402CA2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03CA4D23-4C3F-D6F7-E079-20A6106D0374}"/>
              </a:ext>
            </a:extLst>
          </p:cNvPr>
          <p:cNvPicPr>
            <a:picLocks noGrp="1" noChangeAspect="1"/>
          </p:cNvPicPr>
          <p:nvPr>
            <p:ph type="pic" idx="1"/>
          </p:nvPr>
        </p:nvPicPr>
        <p:blipFill>
          <a:blip r:embed="rId2">
            <a:alphaModFix/>
          </a:blip>
          <a:srcRect b="2"/>
          <a:stretch/>
        </p:blipFill>
        <p:spPr>
          <a:xfrm>
            <a:off x="2" y="152"/>
            <a:ext cx="12191998" cy="6857848"/>
          </a:xfrm>
          <a:prstGeom prst="rect">
            <a:avLst/>
          </a:prstGeom>
        </p:spPr>
      </p:pic>
      <p:sp>
        <p:nvSpPr>
          <p:cNvPr id="15" name="Rectangle 14">
            <a:extLst>
              <a:ext uri="{FF2B5EF4-FFF2-40B4-BE49-F238E27FC236}">
                <a16:creationId xmlns:a16="http://schemas.microsoft.com/office/drawing/2014/main" id="{C9BB6818-31C2-4340-98F8-64FF7F46A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B65239-BA30-0AF5-96A8-AF560B3CC73E}"/>
              </a:ext>
            </a:extLst>
          </p:cNvPr>
          <p:cNvSpPr>
            <a:spLocks noGrp="1"/>
          </p:cNvSpPr>
          <p:nvPr>
            <p:ph type="title"/>
          </p:nvPr>
        </p:nvSpPr>
        <p:spPr>
          <a:xfrm>
            <a:off x="640080" y="1371600"/>
            <a:ext cx="5758629" cy="2696866"/>
          </a:xfrm>
        </p:spPr>
        <p:txBody>
          <a:bodyPr vert="horz" lIns="91440" tIns="45720" rIns="91440" bIns="45720" rtlCol="0" anchor="t">
            <a:normAutofit/>
          </a:bodyPr>
          <a:lstStyle/>
          <a:p>
            <a:r>
              <a:rPr lang="en-US" sz="5400" b="1" kern="1200">
                <a:solidFill>
                  <a:srgbClr val="FFFFFF"/>
                </a:solidFill>
                <a:latin typeface="+mj-lt"/>
                <a:ea typeface="+mj-ea"/>
                <a:cs typeface="+mj-cs"/>
              </a:rPr>
              <a:t>The Rebuild		</a:t>
            </a:r>
          </a:p>
        </p:txBody>
      </p:sp>
      <p:sp>
        <p:nvSpPr>
          <p:cNvPr id="4" name="Text Placeholder 3">
            <a:extLst>
              <a:ext uri="{FF2B5EF4-FFF2-40B4-BE49-F238E27FC236}">
                <a16:creationId xmlns:a16="http://schemas.microsoft.com/office/drawing/2014/main" id="{8750B467-DB51-E878-5243-602BBBE524AA}"/>
              </a:ext>
            </a:extLst>
          </p:cNvPr>
          <p:cNvSpPr>
            <a:spLocks noGrp="1"/>
          </p:cNvSpPr>
          <p:nvPr>
            <p:ph type="body" sz="half" idx="2"/>
          </p:nvPr>
        </p:nvSpPr>
        <p:spPr>
          <a:xfrm>
            <a:off x="640080" y="4584879"/>
            <a:ext cx="6402572" cy="1287887"/>
          </a:xfrm>
        </p:spPr>
        <p:txBody>
          <a:bodyPr vert="horz" lIns="91440" tIns="45720" rIns="91440" bIns="45720" rtlCol="0" anchor="b">
            <a:normAutofit/>
          </a:bodyPr>
          <a:lstStyle/>
          <a:p>
            <a:pPr>
              <a:lnSpc>
                <a:spcPct val="130000"/>
              </a:lnSpc>
            </a:pPr>
            <a:r>
              <a:rPr lang="en-US" sz="2400" b="1" cap="all" spc="300" dirty="0">
                <a:solidFill>
                  <a:srgbClr val="FFFFFF"/>
                </a:solidFill>
              </a:rPr>
              <a:t>Demolition continues</a:t>
            </a:r>
          </a:p>
        </p:txBody>
      </p:sp>
      <p:cxnSp>
        <p:nvCxnSpPr>
          <p:cNvPr id="17" name="Straight Connector 16">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05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854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a:extLst>
              <a:ext uri="{FF2B5EF4-FFF2-40B4-BE49-F238E27FC236}">
                <a16:creationId xmlns:a16="http://schemas.microsoft.com/office/drawing/2014/main" id="{4EA910BB-3D75-87AE-AACD-2BAF02742A31}"/>
              </a:ext>
            </a:extLst>
          </p:cNvPr>
          <p:cNvPicPr>
            <a:picLocks noGrp="1" noChangeAspect="1"/>
          </p:cNvPicPr>
          <p:nvPr>
            <p:ph type="pic" idx="1"/>
          </p:nvPr>
        </p:nvPicPr>
        <p:blipFill>
          <a:blip r:embed="rId2"/>
          <a:srcRect t="14925" r="9091" b="46723"/>
          <a:stretch/>
        </p:blipFill>
        <p:spPr>
          <a:xfrm>
            <a:off x="256033" y="42673"/>
            <a:ext cx="12191999" cy="6857999"/>
          </a:xfrm>
          <a:prstGeom prst="rect">
            <a:avLst/>
          </a:prstGeom>
        </p:spPr>
      </p:pic>
      <p:sp>
        <p:nvSpPr>
          <p:cNvPr id="15" name="Rectangle 14">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F0EAA264-2A45-24E2-A914-C2192198D75A}"/>
              </a:ext>
            </a:extLst>
          </p:cNvPr>
          <p:cNvSpPr>
            <a:spLocks noGrp="1"/>
          </p:cNvSpPr>
          <p:nvPr>
            <p:ph type="title"/>
          </p:nvPr>
        </p:nvSpPr>
        <p:spPr>
          <a:xfrm>
            <a:off x="457195" y="701964"/>
            <a:ext cx="5370950" cy="3640303"/>
          </a:xfrm>
        </p:spPr>
        <p:txBody>
          <a:bodyPr vert="horz" lIns="91440" tIns="45720" rIns="91440" bIns="45720" rtlCol="0" anchor="t">
            <a:normAutofit/>
          </a:bodyPr>
          <a:lstStyle/>
          <a:p>
            <a:r>
              <a:rPr lang="en-US" sz="6000" b="1" kern="1200">
                <a:solidFill>
                  <a:srgbClr val="FFFFFF"/>
                </a:solidFill>
                <a:latin typeface="+mj-lt"/>
                <a:ea typeface="+mj-ea"/>
                <a:cs typeface="+mj-cs"/>
              </a:rPr>
              <a:t>The Rebuild</a:t>
            </a:r>
          </a:p>
        </p:txBody>
      </p:sp>
      <p:sp>
        <p:nvSpPr>
          <p:cNvPr id="4" name="Text Placeholder 3">
            <a:extLst>
              <a:ext uri="{FF2B5EF4-FFF2-40B4-BE49-F238E27FC236}">
                <a16:creationId xmlns:a16="http://schemas.microsoft.com/office/drawing/2014/main" id="{1630D3AD-0EF5-3A59-A523-4EBD868B40D2}"/>
              </a:ext>
            </a:extLst>
          </p:cNvPr>
          <p:cNvSpPr>
            <a:spLocks noGrp="1"/>
          </p:cNvSpPr>
          <p:nvPr>
            <p:ph type="body" sz="half" idx="2"/>
          </p:nvPr>
        </p:nvSpPr>
        <p:spPr>
          <a:xfrm>
            <a:off x="468090" y="5253050"/>
            <a:ext cx="4372134" cy="969264"/>
          </a:xfrm>
        </p:spPr>
        <p:txBody>
          <a:bodyPr vert="horz" lIns="91440" tIns="45720" rIns="91440" bIns="45720" rtlCol="0" anchor="t">
            <a:noAutofit/>
          </a:bodyPr>
          <a:lstStyle/>
          <a:p>
            <a:pPr>
              <a:lnSpc>
                <a:spcPct val="130000"/>
              </a:lnSpc>
            </a:pPr>
            <a:r>
              <a:rPr lang="en-US" sz="2400" b="1" cap="all" spc="300" dirty="0">
                <a:solidFill>
                  <a:srgbClr val="FFFFFF"/>
                </a:solidFill>
              </a:rPr>
              <a:t>March 2024, the concrete is poured</a:t>
            </a:r>
          </a:p>
        </p:txBody>
      </p:sp>
      <p:cxnSp>
        <p:nvCxnSpPr>
          <p:cNvPr id="17" name="Straight Connector 16">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355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a:extLst>
              <a:ext uri="{FF2B5EF4-FFF2-40B4-BE49-F238E27FC236}">
                <a16:creationId xmlns:a16="http://schemas.microsoft.com/office/drawing/2014/main" id="{8F779677-6DE0-C3D0-2A66-A5F19EEF57BC}"/>
              </a:ext>
            </a:extLst>
          </p:cNvPr>
          <p:cNvPicPr>
            <a:picLocks noGrp="1" noChangeAspect="1"/>
          </p:cNvPicPr>
          <p:nvPr>
            <p:ph type="pic" idx="1"/>
          </p:nvPr>
        </p:nvPicPr>
        <p:blipFill>
          <a:blip r:embed="rId2"/>
          <a:srcRect t="11624" r="9091" b="20194"/>
          <a:stretch/>
        </p:blipFill>
        <p:spPr>
          <a:xfrm>
            <a:off x="1" y="1"/>
            <a:ext cx="12191999" cy="6857999"/>
          </a:xfrm>
          <a:prstGeom prst="rect">
            <a:avLst/>
          </a:prstGeom>
        </p:spPr>
      </p:pic>
      <p:sp>
        <p:nvSpPr>
          <p:cNvPr id="15" name="Rectangle 14">
            <a:extLst>
              <a:ext uri="{FF2B5EF4-FFF2-40B4-BE49-F238E27FC236}">
                <a16:creationId xmlns:a16="http://schemas.microsoft.com/office/drawing/2014/main" id="{72E284DE-AB43-1296-3166-892F44A3A2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3183" y="173181"/>
            <a:ext cx="6858002" cy="6511640"/>
          </a:xfrm>
          <a:prstGeom prst="rect">
            <a:avLst/>
          </a:prstGeom>
          <a:gradFill>
            <a:gsLst>
              <a:gs pos="0">
                <a:schemeClr val="bg1">
                  <a:alpha val="0"/>
                </a:schemeClr>
              </a:gs>
              <a:gs pos="46000">
                <a:schemeClr val="bg1">
                  <a:alpha val="30000"/>
                </a:schemeClr>
              </a:gs>
              <a:gs pos="26000">
                <a:schemeClr val="bg1">
                  <a:alpha val="17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060BF83-7528-FE19-D568-B7F1A59825BD}"/>
              </a:ext>
            </a:extLst>
          </p:cNvPr>
          <p:cNvSpPr>
            <a:spLocks noGrp="1"/>
          </p:cNvSpPr>
          <p:nvPr>
            <p:ph type="title"/>
          </p:nvPr>
        </p:nvSpPr>
        <p:spPr>
          <a:xfrm>
            <a:off x="457195" y="701964"/>
            <a:ext cx="5370950" cy="3640303"/>
          </a:xfrm>
        </p:spPr>
        <p:txBody>
          <a:bodyPr vert="horz" lIns="91440" tIns="45720" rIns="91440" bIns="45720" rtlCol="0" anchor="t">
            <a:normAutofit/>
          </a:bodyPr>
          <a:lstStyle/>
          <a:p>
            <a:r>
              <a:rPr lang="en-US" sz="6000" b="1" kern="1200">
                <a:solidFill>
                  <a:srgbClr val="FFFFFF"/>
                </a:solidFill>
                <a:latin typeface="+mj-lt"/>
                <a:ea typeface="+mj-ea"/>
                <a:cs typeface="+mj-cs"/>
              </a:rPr>
              <a:t>The Rebuild</a:t>
            </a:r>
          </a:p>
        </p:txBody>
      </p:sp>
      <p:sp>
        <p:nvSpPr>
          <p:cNvPr id="4" name="Text Placeholder 3">
            <a:extLst>
              <a:ext uri="{FF2B5EF4-FFF2-40B4-BE49-F238E27FC236}">
                <a16:creationId xmlns:a16="http://schemas.microsoft.com/office/drawing/2014/main" id="{60436763-AB89-6D93-AB68-25D58C0042C6}"/>
              </a:ext>
            </a:extLst>
          </p:cNvPr>
          <p:cNvSpPr>
            <a:spLocks noGrp="1"/>
          </p:cNvSpPr>
          <p:nvPr>
            <p:ph type="body" sz="half" idx="2"/>
          </p:nvPr>
        </p:nvSpPr>
        <p:spPr>
          <a:xfrm>
            <a:off x="468090" y="5253050"/>
            <a:ext cx="3888419" cy="969264"/>
          </a:xfrm>
        </p:spPr>
        <p:txBody>
          <a:bodyPr vert="horz" lIns="91440" tIns="45720" rIns="91440" bIns="45720" rtlCol="0" anchor="t">
            <a:noAutofit/>
          </a:bodyPr>
          <a:lstStyle/>
          <a:p>
            <a:pPr>
              <a:lnSpc>
                <a:spcPct val="130000"/>
              </a:lnSpc>
            </a:pPr>
            <a:r>
              <a:rPr lang="en-US" sz="2400" b="1" cap="all" spc="300" dirty="0">
                <a:solidFill>
                  <a:srgbClr val="FFFFFF"/>
                </a:solidFill>
              </a:rPr>
              <a:t>And the footings are done</a:t>
            </a:r>
          </a:p>
        </p:txBody>
      </p:sp>
      <p:cxnSp>
        <p:nvCxnSpPr>
          <p:cNvPr id="17" name="Straight Connector 16">
            <a:extLst>
              <a:ext uri="{FF2B5EF4-FFF2-40B4-BE49-F238E27FC236}">
                <a16:creationId xmlns:a16="http://schemas.microsoft.com/office/drawing/2014/main" id="{97CC2FE6-3AD0-4131-B4BC-1F4D65E25E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329" y="4861206"/>
            <a:ext cx="978862"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733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1B94-9C58-4CF8-17FF-4F27AF1244A2}"/>
              </a:ext>
            </a:extLst>
          </p:cNvPr>
          <p:cNvSpPr>
            <a:spLocks noGrp="1"/>
          </p:cNvSpPr>
          <p:nvPr>
            <p:ph type="title"/>
          </p:nvPr>
        </p:nvSpPr>
        <p:spPr>
          <a:xfrm>
            <a:off x="640080" y="1371601"/>
            <a:ext cx="3859397" cy="957072"/>
          </a:xfrm>
        </p:spPr>
        <p:txBody>
          <a:bodyPr/>
          <a:lstStyle/>
          <a:p>
            <a:r>
              <a:rPr lang="en-US" dirty="0"/>
              <a:t>The Rebuild	</a:t>
            </a:r>
          </a:p>
        </p:txBody>
      </p:sp>
      <p:pic>
        <p:nvPicPr>
          <p:cNvPr id="6" name="Picture Placeholder 5">
            <a:extLst>
              <a:ext uri="{FF2B5EF4-FFF2-40B4-BE49-F238E27FC236}">
                <a16:creationId xmlns:a16="http://schemas.microsoft.com/office/drawing/2014/main" id="{B93BDAA5-49C6-7373-0417-087614248B07}"/>
              </a:ext>
            </a:extLst>
          </p:cNvPr>
          <p:cNvPicPr>
            <a:picLocks noGrp="1" noChangeAspect="1"/>
          </p:cNvPicPr>
          <p:nvPr>
            <p:ph type="pic" idx="1"/>
          </p:nvPr>
        </p:nvPicPr>
        <p:blipFill>
          <a:blip r:embed="rId2"/>
          <a:srcRect t="20614" b="20614"/>
          <a:stretch/>
        </p:blipFill>
        <p:spPr/>
      </p:pic>
      <p:sp>
        <p:nvSpPr>
          <p:cNvPr id="4" name="Text Placeholder 3">
            <a:extLst>
              <a:ext uri="{FF2B5EF4-FFF2-40B4-BE49-F238E27FC236}">
                <a16:creationId xmlns:a16="http://schemas.microsoft.com/office/drawing/2014/main" id="{6BBAC43E-4845-3BD6-2F0D-240CBBE5CDD3}"/>
              </a:ext>
            </a:extLst>
          </p:cNvPr>
          <p:cNvSpPr>
            <a:spLocks noGrp="1"/>
          </p:cNvSpPr>
          <p:nvPr>
            <p:ph type="body" sz="half" idx="2"/>
          </p:nvPr>
        </p:nvSpPr>
        <p:spPr>
          <a:xfrm>
            <a:off x="661416" y="2460103"/>
            <a:ext cx="3859397" cy="3226825"/>
          </a:xfrm>
        </p:spPr>
        <p:txBody>
          <a:bodyPr>
            <a:normAutofit/>
          </a:bodyPr>
          <a:lstStyle/>
          <a:p>
            <a:r>
              <a:rPr lang="en-US" sz="2400" b="1" dirty="0"/>
              <a:t>April 2024 </a:t>
            </a:r>
          </a:p>
          <a:p>
            <a:r>
              <a:rPr lang="en-US" sz="2400" b="1" dirty="0"/>
              <a:t>We hit a problem, the side wall is badly cracked and leaning. Work halts while a solution is found and costed…..</a:t>
            </a:r>
          </a:p>
        </p:txBody>
      </p:sp>
    </p:spTree>
    <p:extLst>
      <p:ext uri="{BB962C8B-B14F-4D97-AF65-F5344CB8AC3E}">
        <p14:creationId xmlns:p14="http://schemas.microsoft.com/office/powerpoint/2010/main" val="262779273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55CE9A-19F2-0279-970A-B139DD615389}"/>
              </a:ext>
            </a:extLst>
          </p:cNvPr>
          <p:cNvSpPr>
            <a:spLocks noGrp="1"/>
          </p:cNvSpPr>
          <p:nvPr>
            <p:ph type="title"/>
          </p:nvPr>
        </p:nvSpPr>
        <p:spPr>
          <a:xfrm>
            <a:off x="660993" y="4895273"/>
            <a:ext cx="3550790" cy="1476533"/>
          </a:xfrm>
        </p:spPr>
        <p:txBody>
          <a:bodyPr vert="horz" lIns="91440" tIns="45720" rIns="91440" bIns="45720" rtlCol="0" anchor="ctr">
            <a:normAutofit/>
          </a:bodyPr>
          <a:lstStyle/>
          <a:p>
            <a:r>
              <a:rPr lang="en-US" dirty="0"/>
              <a:t>The Rebuild</a:t>
            </a:r>
          </a:p>
        </p:txBody>
      </p:sp>
      <p:pic>
        <p:nvPicPr>
          <p:cNvPr id="6" name="Picture Placeholder 5">
            <a:extLst>
              <a:ext uri="{FF2B5EF4-FFF2-40B4-BE49-F238E27FC236}">
                <a16:creationId xmlns:a16="http://schemas.microsoft.com/office/drawing/2014/main" id="{C8949E7E-6A1B-75BC-F6D8-7930B37961B5}"/>
              </a:ext>
            </a:extLst>
          </p:cNvPr>
          <p:cNvPicPr>
            <a:picLocks noGrp="1" noChangeAspect="1"/>
          </p:cNvPicPr>
          <p:nvPr>
            <p:ph type="pic" idx="1"/>
          </p:nvPr>
        </p:nvPicPr>
        <p:blipFill>
          <a:blip r:embed="rId2"/>
          <a:srcRect t="4905"/>
          <a:stretch/>
        </p:blipFill>
        <p:spPr>
          <a:xfrm>
            <a:off x="660991" y="10"/>
            <a:ext cx="10870017" cy="4651558"/>
          </a:xfrm>
          <a:prstGeom prst="rect">
            <a:avLst/>
          </a:prstGeom>
        </p:spPr>
      </p:pic>
      <p:cxnSp>
        <p:nvCxnSpPr>
          <p:cNvPr id="15" name="Straight Connector 14">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0992" y="4651571"/>
            <a:ext cx="10869326"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BB95EA4-2BFF-AEFB-1191-2EDCD6A09862}"/>
              </a:ext>
            </a:extLst>
          </p:cNvPr>
          <p:cNvSpPr>
            <a:spLocks noGrp="1"/>
          </p:cNvSpPr>
          <p:nvPr>
            <p:ph type="body" sz="half" idx="2"/>
          </p:nvPr>
        </p:nvSpPr>
        <p:spPr>
          <a:xfrm>
            <a:off x="4872777" y="4895270"/>
            <a:ext cx="6658234" cy="1476541"/>
          </a:xfrm>
        </p:spPr>
        <p:txBody>
          <a:bodyPr vert="horz" lIns="91440" tIns="45720" rIns="91440" bIns="45720" rtlCol="0" anchor="ctr">
            <a:normAutofit/>
          </a:bodyPr>
          <a:lstStyle/>
          <a:p>
            <a:r>
              <a:rPr lang="en-US" sz="2400" b="1" dirty="0"/>
              <a:t>May 2024</a:t>
            </a:r>
          </a:p>
          <a:p>
            <a:r>
              <a:rPr lang="en-US" sz="2400" b="1" dirty="0"/>
              <a:t>The walls go up.</a:t>
            </a:r>
          </a:p>
        </p:txBody>
      </p:sp>
    </p:spTree>
    <p:extLst>
      <p:ext uri="{BB962C8B-B14F-4D97-AF65-F5344CB8AC3E}">
        <p14:creationId xmlns:p14="http://schemas.microsoft.com/office/powerpoint/2010/main" val="377249866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2E07C-4D56-04E5-3A26-80C1F866090D}"/>
              </a:ext>
            </a:extLst>
          </p:cNvPr>
          <p:cNvSpPr>
            <a:spLocks noGrp="1"/>
          </p:cNvSpPr>
          <p:nvPr>
            <p:ph type="title"/>
          </p:nvPr>
        </p:nvSpPr>
        <p:spPr/>
        <p:txBody>
          <a:bodyPr/>
          <a:lstStyle/>
          <a:p>
            <a:r>
              <a:rPr lang="en-US" dirty="0"/>
              <a:t>The Rebuild</a:t>
            </a:r>
          </a:p>
        </p:txBody>
      </p:sp>
      <p:pic>
        <p:nvPicPr>
          <p:cNvPr id="6" name="Picture Placeholder 5">
            <a:extLst>
              <a:ext uri="{FF2B5EF4-FFF2-40B4-BE49-F238E27FC236}">
                <a16:creationId xmlns:a16="http://schemas.microsoft.com/office/drawing/2014/main" id="{6E59B2B4-BBFB-56C8-5216-CE932E798F96}"/>
              </a:ext>
            </a:extLst>
          </p:cNvPr>
          <p:cNvPicPr>
            <a:picLocks noGrp="1" noChangeAspect="1"/>
          </p:cNvPicPr>
          <p:nvPr>
            <p:ph type="pic" idx="1"/>
          </p:nvPr>
        </p:nvPicPr>
        <p:blipFill>
          <a:blip r:embed="rId2"/>
          <a:srcRect t="32368" b="32368"/>
          <a:stretch/>
        </p:blipFill>
        <p:spPr/>
      </p:pic>
      <p:sp>
        <p:nvSpPr>
          <p:cNvPr id="4" name="Text Placeholder 3">
            <a:extLst>
              <a:ext uri="{FF2B5EF4-FFF2-40B4-BE49-F238E27FC236}">
                <a16:creationId xmlns:a16="http://schemas.microsoft.com/office/drawing/2014/main" id="{5542FDFC-6B27-AB6D-4479-F960FDF639A7}"/>
              </a:ext>
            </a:extLst>
          </p:cNvPr>
          <p:cNvSpPr>
            <a:spLocks noGrp="1"/>
          </p:cNvSpPr>
          <p:nvPr>
            <p:ph type="body" sz="half" idx="2"/>
          </p:nvPr>
        </p:nvSpPr>
        <p:spPr/>
        <p:txBody>
          <a:bodyPr>
            <a:normAutofit/>
          </a:bodyPr>
          <a:lstStyle/>
          <a:p>
            <a:r>
              <a:rPr lang="en-US" sz="2400" dirty="0"/>
              <a:t>June 2024</a:t>
            </a:r>
          </a:p>
          <a:p>
            <a:r>
              <a:rPr lang="en-US" sz="2400" dirty="0"/>
              <a:t>A solution is found for the wall and fundraising continues to raise the extra cash!</a:t>
            </a:r>
          </a:p>
        </p:txBody>
      </p:sp>
    </p:spTree>
    <p:extLst>
      <p:ext uri="{BB962C8B-B14F-4D97-AF65-F5344CB8AC3E}">
        <p14:creationId xmlns:p14="http://schemas.microsoft.com/office/powerpoint/2010/main" val="33927088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291427-70F8-ECA3-8FB9-AA701DBF41F7}"/>
              </a:ext>
            </a:extLst>
          </p:cNvPr>
          <p:cNvSpPr>
            <a:spLocks noGrp="1"/>
          </p:cNvSpPr>
          <p:nvPr>
            <p:ph type="title"/>
          </p:nvPr>
        </p:nvSpPr>
        <p:spPr>
          <a:xfrm>
            <a:off x="274319" y="1322788"/>
            <a:ext cx="3405709" cy="2257877"/>
          </a:xfrm>
        </p:spPr>
        <p:txBody>
          <a:bodyPr vert="horz" lIns="91440" tIns="45720" rIns="91440" bIns="45720" rtlCol="0" anchor="b">
            <a:normAutofit/>
          </a:bodyPr>
          <a:lstStyle/>
          <a:p>
            <a:r>
              <a:rPr lang="en-US" sz="2400" dirty="0"/>
              <a:t>Fundraising Continues </a:t>
            </a:r>
            <a:br>
              <a:rPr lang="en-US" sz="2400" dirty="0"/>
            </a:br>
            <a:r>
              <a:rPr lang="en-US" sz="2400" dirty="0"/>
              <a:t>at different venues, private houses, The Well Parc, the WI Hall…..</a:t>
            </a:r>
          </a:p>
        </p:txBody>
      </p:sp>
      <p:pic>
        <p:nvPicPr>
          <p:cNvPr id="8" name="Content Placeholder 7">
            <a:extLst>
              <a:ext uri="{FF2B5EF4-FFF2-40B4-BE49-F238E27FC236}">
                <a16:creationId xmlns:a16="http://schemas.microsoft.com/office/drawing/2014/main" id="{A0154936-C431-BC66-0BD4-5374410C2FE3}"/>
              </a:ext>
            </a:extLst>
          </p:cNvPr>
          <p:cNvPicPr>
            <a:picLocks noGrp="1" noChangeAspect="1"/>
          </p:cNvPicPr>
          <p:nvPr>
            <p:ph sz="half" idx="2"/>
          </p:nvPr>
        </p:nvPicPr>
        <p:blipFill>
          <a:blip r:embed="rId3"/>
          <a:stretch>
            <a:fillRect/>
          </a:stretch>
        </p:blipFill>
        <p:spPr>
          <a:xfrm>
            <a:off x="5277798" y="1322790"/>
            <a:ext cx="2350077" cy="4177915"/>
          </a:xfrm>
          <a:prstGeom prst="rect">
            <a:avLst/>
          </a:prstGeom>
        </p:spPr>
      </p:pic>
      <p:pic>
        <p:nvPicPr>
          <p:cNvPr id="6" name="Content Placeholder 5">
            <a:extLst>
              <a:ext uri="{FF2B5EF4-FFF2-40B4-BE49-F238E27FC236}">
                <a16:creationId xmlns:a16="http://schemas.microsoft.com/office/drawing/2014/main" id="{E42D414D-CAD6-4A91-4D50-8664AA7C3684}"/>
              </a:ext>
            </a:extLst>
          </p:cNvPr>
          <p:cNvPicPr>
            <a:picLocks noGrp="1" noChangeAspect="1"/>
          </p:cNvPicPr>
          <p:nvPr>
            <p:ph sz="half" idx="1"/>
          </p:nvPr>
        </p:nvPicPr>
        <p:blipFill>
          <a:blip r:embed="rId4"/>
          <a:stretch>
            <a:fillRect/>
          </a:stretch>
        </p:blipFill>
        <p:spPr>
          <a:xfrm>
            <a:off x="8280286" y="1322788"/>
            <a:ext cx="3133437" cy="4177917"/>
          </a:xfrm>
          <a:prstGeom prst="rect">
            <a:avLst/>
          </a:prstGeom>
        </p:spPr>
      </p:pic>
    </p:spTree>
    <p:extLst>
      <p:ext uri="{BB962C8B-B14F-4D97-AF65-F5344CB8AC3E}">
        <p14:creationId xmlns:p14="http://schemas.microsoft.com/office/powerpoint/2010/main" val="203844118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1F79-6F8D-61E0-6772-0D75961B9E61}"/>
              </a:ext>
            </a:extLst>
          </p:cNvPr>
          <p:cNvSpPr>
            <a:spLocks noGrp="1"/>
          </p:cNvSpPr>
          <p:nvPr>
            <p:ph type="title"/>
          </p:nvPr>
        </p:nvSpPr>
        <p:spPr/>
        <p:txBody>
          <a:bodyPr/>
          <a:lstStyle/>
          <a:p>
            <a:r>
              <a:rPr lang="en-US" dirty="0"/>
              <a:t>The Rebuild</a:t>
            </a:r>
          </a:p>
        </p:txBody>
      </p:sp>
      <p:pic>
        <p:nvPicPr>
          <p:cNvPr id="6" name="Picture Placeholder 5">
            <a:extLst>
              <a:ext uri="{FF2B5EF4-FFF2-40B4-BE49-F238E27FC236}">
                <a16:creationId xmlns:a16="http://schemas.microsoft.com/office/drawing/2014/main" id="{8012AF24-0680-01F2-C749-63EBFFB175E3}"/>
              </a:ext>
            </a:extLst>
          </p:cNvPr>
          <p:cNvPicPr>
            <a:picLocks noGrp="1" noChangeAspect="1"/>
          </p:cNvPicPr>
          <p:nvPr>
            <p:ph type="pic" idx="1"/>
          </p:nvPr>
        </p:nvPicPr>
        <p:blipFill>
          <a:blip r:embed="rId2"/>
          <a:srcRect l="21284" r="21284"/>
          <a:stretch>
            <a:fillRect/>
          </a:stretch>
        </p:blipFill>
        <p:spPr/>
      </p:pic>
      <p:sp>
        <p:nvSpPr>
          <p:cNvPr id="4" name="Text Placeholder 3">
            <a:extLst>
              <a:ext uri="{FF2B5EF4-FFF2-40B4-BE49-F238E27FC236}">
                <a16:creationId xmlns:a16="http://schemas.microsoft.com/office/drawing/2014/main" id="{A709DB98-A145-99DC-3972-A8FBAF2DD2C0}"/>
              </a:ext>
            </a:extLst>
          </p:cNvPr>
          <p:cNvSpPr>
            <a:spLocks noGrp="1"/>
          </p:cNvSpPr>
          <p:nvPr>
            <p:ph type="body" sz="half" idx="2"/>
          </p:nvPr>
        </p:nvSpPr>
        <p:spPr/>
        <p:txBody>
          <a:bodyPr>
            <a:normAutofit/>
          </a:bodyPr>
          <a:lstStyle/>
          <a:p>
            <a:r>
              <a:rPr lang="en-US" sz="2400" b="1" dirty="0"/>
              <a:t>July 2024</a:t>
            </a:r>
          </a:p>
          <a:p>
            <a:r>
              <a:rPr lang="en-US" sz="2400" b="1" dirty="0"/>
              <a:t>The roof takes shape</a:t>
            </a:r>
          </a:p>
        </p:txBody>
      </p:sp>
    </p:spTree>
    <p:extLst>
      <p:ext uri="{BB962C8B-B14F-4D97-AF65-F5344CB8AC3E}">
        <p14:creationId xmlns:p14="http://schemas.microsoft.com/office/powerpoint/2010/main" val="267179182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BBAC-83C4-F86B-8C04-10584B01E119}"/>
              </a:ext>
            </a:extLst>
          </p:cNvPr>
          <p:cNvSpPr>
            <a:spLocks noGrp="1"/>
          </p:cNvSpPr>
          <p:nvPr>
            <p:ph type="title"/>
          </p:nvPr>
        </p:nvSpPr>
        <p:spPr/>
        <p:txBody>
          <a:bodyPr/>
          <a:lstStyle/>
          <a:p>
            <a:r>
              <a:rPr lang="en-US" dirty="0"/>
              <a:t>The Rebuild	</a:t>
            </a:r>
          </a:p>
        </p:txBody>
      </p:sp>
      <p:pic>
        <p:nvPicPr>
          <p:cNvPr id="6" name="Picture Placeholder 5">
            <a:extLst>
              <a:ext uri="{FF2B5EF4-FFF2-40B4-BE49-F238E27FC236}">
                <a16:creationId xmlns:a16="http://schemas.microsoft.com/office/drawing/2014/main" id="{743DBDF6-3565-B3E1-B179-4CC2924CB71B}"/>
              </a:ext>
            </a:extLst>
          </p:cNvPr>
          <p:cNvPicPr>
            <a:picLocks noGrp="1" noChangeAspect="1"/>
          </p:cNvPicPr>
          <p:nvPr>
            <p:ph type="pic" idx="1"/>
          </p:nvPr>
        </p:nvPicPr>
        <p:blipFill>
          <a:blip r:embed="rId2"/>
          <a:srcRect l="2140" r="2140"/>
          <a:stretch>
            <a:fillRect/>
          </a:stretch>
        </p:blipFill>
        <p:spPr/>
      </p:pic>
      <p:sp>
        <p:nvSpPr>
          <p:cNvPr id="4" name="Text Placeholder 3">
            <a:extLst>
              <a:ext uri="{FF2B5EF4-FFF2-40B4-BE49-F238E27FC236}">
                <a16:creationId xmlns:a16="http://schemas.microsoft.com/office/drawing/2014/main" id="{66D4E1DD-55C4-4B19-41AE-FC35AA80FEED}"/>
              </a:ext>
            </a:extLst>
          </p:cNvPr>
          <p:cNvSpPr>
            <a:spLocks noGrp="1"/>
          </p:cNvSpPr>
          <p:nvPr>
            <p:ph type="body" sz="half" idx="2"/>
          </p:nvPr>
        </p:nvSpPr>
        <p:spPr/>
        <p:txBody>
          <a:bodyPr>
            <a:normAutofit/>
          </a:bodyPr>
          <a:lstStyle/>
          <a:p>
            <a:r>
              <a:rPr lang="en-US" sz="2400" b="1" dirty="0"/>
              <a:t>July 2024</a:t>
            </a:r>
          </a:p>
          <a:p>
            <a:r>
              <a:rPr lang="en-US" sz="2400" b="1" dirty="0"/>
              <a:t>The inside takes shape</a:t>
            </a:r>
          </a:p>
        </p:txBody>
      </p:sp>
    </p:spTree>
    <p:extLst>
      <p:ext uri="{BB962C8B-B14F-4D97-AF65-F5344CB8AC3E}">
        <p14:creationId xmlns:p14="http://schemas.microsoft.com/office/powerpoint/2010/main" val="304522750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53" name="Rectangle 52">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6" name="Picture Placeholder 5" descr="A group of people standing in front of a building&#10;&#10;AI-generated content may be incorrect.">
            <a:extLst>
              <a:ext uri="{FF2B5EF4-FFF2-40B4-BE49-F238E27FC236}">
                <a16:creationId xmlns:a16="http://schemas.microsoft.com/office/drawing/2014/main" id="{44867108-DC4E-83F5-FC09-91228E1C69E2}"/>
              </a:ext>
            </a:extLst>
          </p:cNvPr>
          <p:cNvPicPr>
            <a:picLocks noGrp="1" noChangeAspect="1"/>
          </p:cNvPicPr>
          <p:nvPr>
            <p:ph type="pic" idx="1"/>
          </p:nvPr>
        </p:nvPicPr>
        <p:blipFill>
          <a:blip r:embed="rId3"/>
          <a:srcRect/>
          <a:stretch/>
        </p:blipFill>
        <p:spPr>
          <a:xfrm>
            <a:off x="20" y="10"/>
            <a:ext cx="12191979" cy="6857990"/>
          </a:xfrm>
          <a:prstGeom prst="rect">
            <a:avLst/>
          </a:prstGeom>
        </p:spPr>
      </p:pic>
      <p:sp>
        <p:nvSpPr>
          <p:cNvPr id="54" name="Rectangle 53">
            <a:extLst>
              <a:ext uri="{FF2B5EF4-FFF2-40B4-BE49-F238E27FC236}">
                <a16:creationId xmlns:a16="http://schemas.microsoft.com/office/drawing/2014/main" id="{05DEC45B-BA77-21C0-3869-05DE7C923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705856"/>
            <a:ext cx="12192001" cy="1152144"/>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447838D5-1FBB-0A5B-5DDD-1F974FFFD5E5}"/>
              </a:ext>
            </a:extLst>
          </p:cNvPr>
          <p:cNvSpPr>
            <a:spLocks noGrp="1"/>
          </p:cNvSpPr>
          <p:nvPr>
            <p:ph type="title"/>
          </p:nvPr>
        </p:nvSpPr>
        <p:spPr>
          <a:xfrm>
            <a:off x="356615" y="5863030"/>
            <a:ext cx="7955280" cy="870008"/>
          </a:xfrm>
        </p:spPr>
        <p:txBody>
          <a:bodyPr vert="horz" lIns="91440" tIns="45720" rIns="91440" bIns="45720" rtlCol="0" anchor="ctr">
            <a:normAutofit/>
          </a:bodyPr>
          <a:lstStyle/>
          <a:p>
            <a:r>
              <a:rPr lang="en-US" sz="4800" b="1" kern="1200">
                <a:solidFill>
                  <a:schemeClr val="tx1"/>
                </a:solidFill>
                <a:latin typeface="+mj-lt"/>
                <a:ea typeface="+mj-ea"/>
                <a:cs typeface="+mj-cs"/>
              </a:rPr>
              <a:t>The front hall	</a:t>
            </a:r>
          </a:p>
        </p:txBody>
      </p:sp>
      <p:sp>
        <p:nvSpPr>
          <p:cNvPr id="4" name="Text Placeholder 3">
            <a:extLst>
              <a:ext uri="{FF2B5EF4-FFF2-40B4-BE49-F238E27FC236}">
                <a16:creationId xmlns:a16="http://schemas.microsoft.com/office/drawing/2014/main" id="{945AD963-9C7C-A7D0-EF9C-6B2D778BE9C5}"/>
              </a:ext>
            </a:extLst>
          </p:cNvPr>
          <p:cNvSpPr>
            <a:spLocks noGrp="1"/>
          </p:cNvSpPr>
          <p:nvPr>
            <p:ph type="body" sz="half" idx="2"/>
          </p:nvPr>
        </p:nvSpPr>
        <p:spPr>
          <a:xfrm>
            <a:off x="5913120" y="5863030"/>
            <a:ext cx="5922265" cy="870008"/>
          </a:xfrm>
        </p:spPr>
        <p:txBody>
          <a:bodyPr vert="horz" lIns="91440" tIns="45720" rIns="91440" bIns="45720" rtlCol="0" anchor="ctr">
            <a:noAutofit/>
          </a:bodyPr>
          <a:lstStyle/>
          <a:p>
            <a:r>
              <a:rPr lang="en-US" sz="1400" b="1" i="0" cap="all" spc="300" dirty="0">
                <a:effectLst/>
              </a:rPr>
              <a:t>In the 1970s many villagers worked hard to convert the hut into a larger hall </a:t>
            </a:r>
            <a:r>
              <a:rPr lang="en-US" sz="1400" b="1" i="0" cap="all" spc="300" dirty="0" err="1">
                <a:effectLst/>
              </a:rPr>
              <a:t>foR</a:t>
            </a:r>
            <a:r>
              <a:rPr lang="en-US" sz="1400" b="1" i="0" cap="all" spc="300" dirty="0">
                <a:effectLst/>
              </a:rPr>
              <a:t> the community.</a:t>
            </a:r>
            <a:endParaRPr lang="en-US" sz="1400" b="1" cap="all" spc="300" dirty="0"/>
          </a:p>
        </p:txBody>
      </p:sp>
      <p:cxnSp>
        <p:nvCxnSpPr>
          <p:cNvPr id="55" name="Straight Connector 54">
            <a:extLst>
              <a:ext uri="{FF2B5EF4-FFF2-40B4-BE49-F238E27FC236}">
                <a16:creationId xmlns:a16="http://schemas.microsoft.com/office/drawing/2014/main" id="{7A0A4642-D29D-0121-4C05-5A5559BC5F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0574" y="6281928"/>
            <a:ext cx="115214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05068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382CE-47AF-7053-54EB-3602C297B6B7}"/>
              </a:ext>
            </a:extLst>
          </p:cNvPr>
          <p:cNvSpPr>
            <a:spLocks noGrp="1"/>
          </p:cNvSpPr>
          <p:nvPr>
            <p:ph type="title"/>
          </p:nvPr>
        </p:nvSpPr>
        <p:spPr/>
        <p:txBody>
          <a:bodyPr/>
          <a:lstStyle/>
          <a:p>
            <a:r>
              <a:rPr lang="en-US" dirty="0"/>
              <a:t>The Rebuild</a:t>
            </a:r>
          </a:p>
        </p:txBody>
      </p:sp>
      <p:pic>
        <p:nvPicPr>
          <p:cNvPr id="6" name="Picture Placeholder 5">
            <a:extLst>
              <a:ext uri="{FF2B5EF4-FFF2-40B4-BE49-F238E27FC236}">
                <a16:creationId xmlns:a16="http://schemas.microsoft.com/office/drawing/2014/main" id="{A22CDD25-815B-5BDA-CF8D-6CD5C97E82C2}"/>
              </a:ext>
            </a:extLst>
          </p:cNvPr>
          <p:cNvPicPr>
            <a:picLocks noGrp="1" noChangeAspect="1"/>
          </p:cNvPicPr>
          <p:nvPr>
            <p:ph type="pic" idx="1"/>
          </p:nvPr>
        </p:nvPicPr>
        <p:blipFill>
          <a:blip r:embed="rId2"/>
          <a:srcRect l="14105" r="14105"/>
          <a:stretch>
            <a:fillRect/>
          </a:stretch>
        </p:blipFill>
        <p:spPr/>
      </p:pic>
      <p:sp>
        <p:nvSpPr>
          <p:cNvPr id="4" name="Text Placeholder 3">
            <a:extLst>
              <a:ext uri="{FF2B5EF4-FFF2-40B4-BE49-F238E27FC236}">
                <a16:creationId xmlns:a16="http://schemas.microsoft.com/office/drawing/2014/main" id="{51E1C041-8484-3404-9847-4A994308FF45}"/>
              </a:ext>
            </a:extLst>
          </p:cNvPr>
          <p:cNvSpPr>
            <a:spLocks noGrp="1"/>
          </p:cNvSpPr>
          <p:nvPr>
            <p:ph type="body" sz="half" idx="2"/>
          </p:nvPr>
        </p:nvSpPr>
        <p:spPr/>
        <p:txBody>
          <a:bodyPr>
            <a:normAutofit/>
          </a:bodyPr>
          <a:lstStyle/>
          <a:p>
            <a:r>
              <a:rPr lang="en-US" sz="2400" b="1" dirty="0"/>
              <a:t>The trusses are all on!</a:t>
            </a:r>
          </a:p>
        </p:txBody>
      </p:sp>
    </p:spTree>
    <p:extLst>
      <p:ext uri="{BB962C8B-B14F-4D97-AF65-F5344CB8AC3E}">
        <p14:creationId xmlns:p14="http://schemas.microsoft.com/office/powerpoint/2010/main" val="190392817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91499-3EF9-8ADD-30B7-7D07F0E0E0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755577-FAD3-B715-0C45-F548E166251D}"/>
              </a:ext>
            </a:extLst>
          </p:cNvPr>
          <p:cNvSpPr>
            <a:spLocks noGrp="1"/>
          </p:cNvSpPr>
          <p:nvPr>
            <p:ph type="title"/>
          </p:nvPr>
        </p:nvSpPr>
        <p:spPr/>
        <p:txBody>
          <a:bodyPr/>
          <a:lstStyle/>
          <a:p>
            <a:r>
              <a:rPr lang="en-US"/>
              <a:t>The Rebuild</a:t>
            </a:r>
          </a:p>
        </p:txBody>
      </p:sp>
      <p:pic>
        <p:nvPicPr>
          <p:cNvPr id="6" name="Picture Placeholder 5">
            <a:extLst>
              <a:ext uri="{FF2B5EF4-FFF2-40B4-BE49-F238E27FC236}">
                <a16:creationId xmlns:a16="http://schemas.microsoft.com/office/drawing/2014/main" id="{CA7C949D-64EA-1BF8-5679-D07622BB5C08}"/>
              </a:ext>
            </a:extLst>
          </p:cNvPr>
          <p:cNvPicPr>
            <a:picLocks noGrp="1" noChangeAspect="1"/>
          </p:cNvPicPr>
          <p:nvPr>
            <p:ph type="pic" idx="1"/>
          </p:nvPr>
        </p:nvPicPr>
        <p:blipFill>
          <a:blip r:embed="rId2"/>
          <a:srcRect t="20618" b="20618"/>
          <a:stretch>
            <a:fillRect/>
          </a:stretch>
        </p:blipFill>
        <p:spPr/>
      </p:pic>
      <p:sp>
        <p:nvSpPr>
          <p:cNvPr id="4" name="Text Placeholder 3">
            <a:extLst>
              <a:ext uri="{FF2B5EF4-FFF2-40B4-BE49-F238E27FC236}">
                <a16:creationId xmlns:a16="http://schemas.microsoft.com/office/drawing/2014/main" id="{4E0E744E-E6D4-3D40-ED0E-5FD8F99FDCE9}"/>
              </a:ext>
            </a:extLst>
          </p:cNvPr>
          <p:cNvSpPr>
            <a:spLocks noGrp="1"/>
          </p:cNvSpPr>
          <p:nvPr>
            <p:ph type="body" sz="half" idx="2"/>
          </p:nvPr>
        </p:nvSpPr>
        <p:spPr/>
        <p:txBody>
          <a:bodyPr>
            <a:normAutofit/>
          </a:bodyPr>
          <a:lstStyle/>
          <a:p>
            <a:r>
              <a:rPr lang="en-US" sz="2400" b="1" dirty="0"/>
              <a:t>September 2024 </a:t>
            </a:r>
          </a:p>
          <a:p>
            <a:r>
              <a:rPr lang="en-US" sz="2400" b="1" dirty="0"/>
              <a:t>Roofing begins</a:t>
            </a:r>
          </a:p>
        </p:txBody>
      </p:sp>
    </p:spTree>
    <p:extLst>
      <p:ext uri="{BB962C8B-B14F-4D97-AF65-F5344CB8AC3E}">
        <p14:creationId xmlns:p14="http://schemas.microsoft.com/office/powerpoint/2010/main" val="5650677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BBE4F-9FD5-18DD-10E2-8FCE4409248B}"/>
              </a:ext>
            </a:extLst>
          </p:cNvPr>
          <p:cNvSpPr>
            <a:spLocks noGrp="1"/>
          </p:cNvSpPr>
          <p:nvPr>
            <p:ph type="title"/>
          </p:nvPr>
        </p:nvSpPr>
        <p:spPr/>
        <p:txBody>
          <a:bodyPr/>
          <a:lstStyle/>
          <a:p>
            <a:r>
              <a:rPr lang="en-US" dirty="0"/>
              <a:t>The Rebuild</a:t>
            </a:r>
          </a:p>
        </p:txBody>
      </p:sp>
      <p:pic>
        <p:nvPicPr>
          <p:cNvPr id="6" name="Picture Placeholder 5">
            <a:extLst>
              <a:ext uri="{FF2B5EF4-FFF2-40B4-BE49-F238E27FC236}">
                <a16:creationId xmlns:a16="http://schemas.microsoft.com/office/drawing/2014/main" id="{D3333A7C-5CE7-6267-013A-93A1600A1AB1}"/>
              </a:ext>
            </a:extLst>
          </p:cNvPr>
          <p:cNvPicPr>
            <a:picLocks noGrp="1" noChangeAspect="1"/>
          </p:cNvPicPr>
          <p:nvPr>
            <p:ph type="pic" idx="1"/>
          </p:nvPr>
        </p:nvPicPr>
        <p:blipFill>
          <a:blip r:embed="rId2"/>
          <a:srcRect l="14073" r="14073"/>
          <a:stretch>
            <a:fillRect/>
          </a:stretch>
        </p:blipFill>
        <p:spPr/>
      </p:pic>
      <p:sp>
        <p:nvSpPr>
          <p:cNvPr id="4" name="Text Placeholder 3">
            <a:extLst>
              <a:ext uri="{FF2B5EF4-FFF2-40B4-BE49-F238E27FC236}">
                <a16:creationId xmlns:a16="http://schemas.microsoft.com/office/drawing/2014/main" id="{596B9417-A96A-E95F-5FF1-141C1F569364}"/>
              </a:ext>
            </a:extLst>
          </p:cNvPr>
          <p:cNvSpPr>
            <a:spLocks noGrp="1"/>
          </p:cNvSpPr>
          <p:nvPr>
            <p:ph type="body" sz="half" idx="2"/>
          </p:nvPr>
        </p:nvSpPr>
        <p:spPr/>
        <p:txBody>
          <a:bodyPr>
            <a:normAutofit/>
          </a:bodyPr>
          <a:lstStyle/>
          <a:p>
            <a:r>
              <a:rPr lang="en-US" sz="2400" b="1" dirty="0"/>
              <a:t>October 2024</a:t>
            </a:r>
          </a:p>
          <a:p>
            <a:r>
              <a:rPr lang="en-US" sz="2400" b="1" dirty="0"/>
              <a:t>The roof is on!</a:t>
            </a:r>
          </a:p>
        </p:txBody>
      </p:sp>
    </p:spTree>
    <p:extLst>
      <p:ext uri="{BB962C8B-B14F-4D97-AF65-F5344CB8AC3E}">
        <p14:creationId xmlns:p14="http://schemas.microsoft.com/office/powerpoint/2010/main" val="123270003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94BF-70EF-1B5B-C9CC-1CF821447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F1F38-E540-C4AE-D297-E391F677E5EE}"/>
              </a:ext>
            </a:extLst>
          </p:cNvPr>
          <p:cNvSpPr>
            <a:spLocks noGrp="1"/>
          </p:cNvSpPr>
          <p:nvPr>
            <p:ph type="title"/>
          </p:nvPr>
        </p:nvSpPr>
        <p:spPr/>
        <p:txBody>
          <a:bodyPr/>
          <a:lstStyle/>
          <a:p>
            <a:r>
              <a:rPr lang="en-US"/>
              <a:t>The Rebuild</a:t>
            </a:r>
          </a:p>
        </p:txBody>
      </p:sp>
      <p:pic>
        <p:nvPicPr>
          <p:cNvPr id="6" name="Picture Placeholder 5">
            <a:extLst>
              <a:ext uri="{FF2B5EF4-FFF2-40B4-BE49-F238E27FC236}">
                <a16:creationId xmlns:a16="http://schemas.microsoft.com/office/drawing/2014/main" id="{7F6691D1-9F00-99F8-A1F0-CC9300DC947F}"/>
              </a:ext>
            </a:extLst>
          </p:cNvPr>
          <p:cNvPicPr>
            <a:picLocks noGrp="1" noChangeAspect="1"/>
          </p:cNvPicPr>
          <p:nvPr>
            <p:ph type="pic" idx="1"/>
          </p:nvPr>
        </p:nvPicPr>
        <p:blipFill>
          <a:blip r:embed="rId2"/>
          <a:srcRect l="14073" r="14073"/>
          <a:stretch>
            <a:fillRect/>
          </a:stretch>
        </p:blipFill>
        <p:spPr/>
      </p:pic>
      <p:sp>
        <p:nvSpPr>
          <p:cNvPr id="4" name="Text Placeholder 3">
            <a:extLst>
              <a:ext uri="{FF2B5EF4-FFF2-40B4-BE49-F238E27FC236}">
                <a16:creationId xmlns:a16="http://schemas.microsoft.com/office/drawing/2014/main" id="{A392D47C-D731-952C-AE2E-73ED7CB07D04}"/>
              </a:ext>
            </a:extLst>
          </p:cNvPr>
          <p:cNvSpPr>
            <a:spLocks noGrp="1"/>
          </p:cNvSpPr>
          <p:nvPr>
            <p:ph type="body" sz="half" idx="2"/>
          </p:nvPr>
        </p:nvSpPr>
        <p:spPr/>
        <p:txBody>
          <a:bodyPr>
            <a:normAutofit/>
          </a:bodyPr>
          <a:lstStyle/>
          <a:p>
            <a:r>
              <a:rPr lang="en-US" sz="2400" b="1" dirty="0"/>
              <a:t>October 2024</a:t>
            </a:r>
          </a:p>
          <a:p>
            <a:r>
              <a:rPr lang="en-US" sz="2400" b="1" dirty="0"/>
              <a:t>The new hall is watertight so first fix begins</a:t>
            </a:r>
          </a:p>
        </p:txBody>
      </p:sp>
    </p:spTree>
    <p:extLst>
      <p:ext uri="{BB962C8B-B14F-4D97-AF65-F5344CB8AC3E}">
        <p14:creationId xmlns:p14="http://schemas.microsoft.com/office/powerpoint/2010/main" val="3358873999"/>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15666-60FD-63F6-F61E-64F6BA786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4A143-166B-EAA7-48D8-987B2BFC8589}"/>
              </a:ext>
            </a:extLst>
          </p:cNvPr>
          <p:cNvSpPr>
            <a:spLocks noGrp="1"/>
          </p:cNvSpPr>
          <p:nvPr>
            <p:ph type="title"/>
          </p:nvPr>
        </p:nvSpPr>
        <p:spPr/>
        <p:txBody>
          <a:bodyPr/>
          <a:lstStyle/>
          <a:p>
            <a:r>
              <a:rPr lang="en-US"/>
              <a:t>The Rebuild</a:t>
            </a:r>
          </a:p>
        </p:txBody>
      </p:sp>
      <p:pic>
        <p:nvPicPr>
          <p:cNvPr id="6" name="Picture Placeholder 5">
            <a:extLst>
              <a:ext uri="{FF2B5EF4-FFF2-40B4-BE49-F238E27FC236}">
                <a16:creationId xmlns:a16="http://schemas.microsoft.com/office/drawing/2014/main" id="{B7DD984F-2425-B2F9-5B4D-0CFDC82FADCA}"/>
              </a:ext>
            </a:extLst>
          </p:cNvPr>
          <p:cNvPicPr>
            <a:picLocks noGrp="1" noChangeAspect="1"/>
          </p:cNvPicPr>
          <p:nvPr>
            <p:ph type="pic" idx="1"/>
          </p:nvPr>
        </p:nvPicPr>
        <p:blipFill>
          <a:blip r:embed="rId2"/>
          <a:srcRect l="2140" r="2140"/>
          <a:stretch>
            <a:fillRect/>
          </a:stretch>
        </p:blipFill>
        <p:spPr/>
      </p:pic>
      <p:sp>
        <p:nvSpPr>
          <p:cNvPr id="4" name="Text Placeholder 3">
            <a:extLst>
              <a:ext uri="{FF2B5EF4-FFF2-40B4-BE49-F238E27FC236}">
                <a16:creationId xmlns:a16="http://schemas.microsoft.com/office/drawing/2014/main" id="{459763D0-B710-DD86-FC88-65056AFCD9F9}"/>
              </a:ext>
            </a:extLst>
          </p:cNvPr>
          <p:cNvSpPr>
            <a:spLocks noGrp="1"/>
          </p:cNvSpPr>
          <p:nvPr>
            <p:ph type="body" sz="half" idx="2"/>
          </p:nvPr>
        </p:nvSpPr>
        <p:spPr/>
        <p:txBody>
          <a:bodyPr>
            <a:normAutofit/>
          </a:bodyPr>
          <a:lstStyle/>
          <a:p>
            <a:r>
              <a:rPr lang="en-US" sz="2400" b="1" dirty="0"/>
              <a:t>December 2024</a:t>
            </a:r>
          </a:p>
          <a:p>
            <a:r>
              <a:rPr lang="en-US" sz="2400" b="1" dirty="0"/>
              <a:t>The floor is down, the walls plastered.</a:t>
            </a:r>
          </a:p>
        </p:txBody>
      </p:sp>
    </p:spTree>
    <p:extLst>
      <p:ext uri="{BB962C8B-B14F-4D97-AF65-F5344CB8AC3E}">
        <p14:creationId xmlns:p14="http://schemas.microsoft.com/office/powerpoint/2010/main" val="50917665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9E4832-E4BC-F309-E876-0D7580D8CC70}"/>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62A8B-75AF-48AB-7455-844EC028F079}"/>
              </a:ext>
            </a:extLst>
          </p:cNvPr>
          <p:cNvSpPr>
            <a:spLocks noGrp="1"/>
          </p:cNvSpPr>
          <p:nvPr>
            <p:ph type="title"/>
          </p:nvPr>
        </p:nvSpPr>
        <p:spPr>
          <a:xfrm>
            <a:off x="8719126" y="979051"/>
            <a:ext cx="2811879" cy="1807048"/>
          </a:xfrm>
        </p:spPr>
        <p:txBody>
          <a:bodyPr vert="horz" lIns="91440" tIns="45720" rIns="91440" bIns="45720" rtlCol="0" anchor="b">
            <a:normAutofit/>
          </a:bodyPr>
          <a:lstStyle/>
          <a:p>
            <a:r>
              <a:rPr lang="en-US"/>
              <a:t>The Rebuild</a:t>
            </a:r>
          </a:p>
        </p:txBody>
      </p:sp>
      <p:pic>
        <p:nvPicPr>
          <p:cNvPr id="6" name="Picture Placeholder 5">
            <a:extLst>
              <a:ext uri="{FF2B5EF4-FFF2-40B4-BE49-F238E27FC236}">
                <a16:creationId xmlns:a16="http://schemas.microsoft.com/office/drawing/2014/main" id="{46243555-9D8B-C9AE-CF4D-522B042178BE}"/>
              </a:ext>
            </a:extLst>
          </p:cNvPr>
          <p:cNvPicPr>
            <a:picLocks noGrp="1" noChangeAspect="1"/>
          </p:cNvPicPr>
          <p:nvPr>
            <p:ph type="pic" idx="1"/>
          </p:nvPr>
        </p:nvPicPr>
        <p:blipFill>
          <a:blip r:embed="rId2"/>
          <a:srcRect b="5696"/>
          <a:stretch/>
        </p:blipFill>
        <p:spPr>
          <a:xfrm>
            <a:off x="20" y="535709"/>
            <a:ext cx="8229580" cy="5820640"/>
          </a:xfrm>
          <a:prstGeom prst="rect">
            <a:avLst/>
          </a:prstGeom>
        </p:spPr>
      </p:pic>
      <p:cxnSp>
        <p:nvCxnSpPr>
          <p:cNvPr id="15" name="Straight Connector 14">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8124501-AB92-CAFD-438D-E035F9943BD8}"/>
              </a:ext>
            </a:extLst>
          </p:cNvPr>
          <p:cNvSpPr>
            <a:spLocks noGrp="1"/>
          </p:cNvSpPr>
          <p:nvPr>
            <p:ph type="body" sz="half" idx="2"/>
          </p:nvPr>
        </p:nvSpPr>
        <p:spPr>
          <a:xfrm>
            <a:off x="8719128" y="2922624"/>
            <a:ext cx="2811880" cy="3409950"/>
          </a:xfrm>
        </p:spPr>
        <p:txBody>
          <a:bodyPr vert="horz" lIns="91440" tIns="45720" rIns="91440" bIns="45720" rtlCol="0" anchor="t">
            <a:normAutofit/>
          </a:bodyPr>
          <a:lstStyle/>
          <a:p>
            <a:pPr>
              <a:buFont typeface="Arial" panose="020B0604020202020204" pitchFamily="34" charset="0"/>
              <a:buChar char="•"/>
            </a:pPr>
            <a:r>
              <a:rPr lang="en-US" sz="2400" b="1" dirty="0"/>
              <a:t>January 2025</a:t>
            </a:r>
          </a:p>
          <a:p>
            <a:pPr>
              <a:buFont typeface="Arial" panose="020B0604020202020204" pitchFamily="34" charset="0"/>
              <a:buChar char="•"/>
            </a:pPr>
            <a:r>
              <a:rPr lang="en-US" sz="2400" b="1" dirty="0"/>
              <a:t>External Cladding </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63544942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E602B-1A33-5C23-206A-4936D8C05E4D}"/>
              </a:ext>
            </a:extLst>
          </p:cNvPr>
          <p:cNvSpPr>
            <a:spLocks noGrp="1"/>
          </p:cNvSpPr>
          <p:nvPr>
            <p:ph type="title"/>
          </p:nvPr>
        </p:nvSpPr>
        <p:spPr>
          <a:xfrm>
            <a:off x="8719126" y="979051"/>
            <a:ext cx="2811879" cy="1807048"/>
          </a:xfrm>
        </p:spPr>
        <p:txBody>
          <a:bodyPr vert="horz" lIns="91440" tIns="45720" rIns="91440" bIns="45720" rtlCol="0" anchor="b">
            <a:normAutofit/>
          </a:bodyPr>
          <a:lstStyle/>
          <a:p>
            <a:r>
              <a:rPr lang="en-US" dirty="0"/>
              <a:t>Completion</a:t>
            </a:r>
          </a:p>
        </p:txBody>
      </p:sp>
      <p:pic>
        <p:nvPicPr>
          <p:cNvPr id="6" name="Picture Placeholder 5">
            <a:extLst>
              <a:ext uri="{FF2B5EF4-FFF2-40B4-BE49-F238E27FC236}">
                <a16:creationId xmlns:a16="http://schemas.microsoft.com/office/drawing/2014/main" id="{5FDFAF34-F04F-2B2D-EC03-458CE0861603}"/>
              </a:ext>
            </a:extLst>
          </p:cNvPr>
          <p:cNvPicPr>
            <a:picLocks noGrp="1" noChangeAspect="1"/>
          </p:cNvPicPr>
          <p:nvPr>
            <p:ph type="pic" idx="1"/>
          </p:nvPr>
        </p:nvPicPr>
        <p:blipFill>
          <a:blip r:embed="rId2"/>
          <a:srcRect b="5696"/>
          <a:stretch/>
        </p:blipFill>
        <p:spPr>
          <a:xfrm>
            <a:off x="20" y="535709"/>
            <a:ext cx="8229580" cy="5820640"/>
          </a:xfrm>
          <a:prstGeom prst="rect">
            <a:avLst/>
          </a:prstGeom>
        </p:spPr>
      </p:pic>
      <p:cxnSp>
        <p:nvCxnSpPr>
          <p:cNvPr id="24" name="Straight Connector 23">
            <a:extLst>
              <a:ext uri="{FF2B5EF4-FFF2-40B4-BE49-F238E27FC236}">
                <a16:creationId xmlns:a16="http://schemas.microsoft.com/office/drawing/2014/main" id="{02C7985C-B0C3-CC50-E86A-B5EBA40E0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6359240"/>
            <a:ext cx="8229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8CE6938-D49B-C808-1EC8-DCB92C9678E2}"/>
              </a:ext>
            </a:extLst>
          </p:cNvPr>
          <p:cNvSpPr>
            <a:spLocks noGrp="1"/>
          </p:cNvSpPr>
          <p:nvPr>
            <p:ph type="body" sz="half" idx="2"/>
          </p:nvPr>
        </p:nvSpPr>
        <p:spPr>
          <a:xfrm>
            <a:off x="8719128" y="2922624"/>
            <a:ext cx="2811880" cy="3409950"/>
          </a:xfrm>
        </p:spPr>
        <p:txBody>
          <a:bodyPr vert="horz" lIns="91440" tIns="45720" rIns="91440" bIns="45720" rtlCol="0" anchor="t">
            <a:normAutofit/>
          </a:bodyPr>
          <a:lstStyle/>
          <a:p>
            <a:r>
              <a:rPr lang="en-US" sz="2400" b="1" dirty="0"/>
              <a:t>March 2025</a:t>
            </a:r>
          </a:p>
          <a:p>
            <a:r>
              <a:rPr lang="en-US" sz="2400" b="1" dirty="0"/>
              <a:t>Final external and internal works take place ready for handover on the 1</a:t>
            </a:r>
            <a:r>
              <a:rPr lang="en-US" sz="2400" b="1" baseline="30000" dirty="0"/>
              <a:t>st</a:t>
            </a:r>
            <a:r>
              <a:rPr lang="en-US" sz="2400" b="1" dirty="0"/>
              <a:t> April 2025</a:t>
            </a:r>
          </a:p>
        </p:txBody>
      </p:sp>
    </p:spTree>
    <p:extLst>
      <p:ext uri="{BB962C8B-B14F-4D97-AF65-F5344CB8AC3E}">
        <p14:creationId xmlns:p14="http://schemas.microsoft.com/office/powerpoint/2010/main" val="144378323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5D3C3-6CAD-D739-CD81-80ED0403D915}"/>
              </a:ext>
            </a:extLst>
          </p:cNvPr>
          <p:cNvSpPr>
            <a:spLocks noGrp="1"/>
          </p:cNvSpPr>
          <p:nvPr>
            <p:ph type="title"/>
          </p:nvPr>
        </p:nvSpPr>
        <p:spPr/>
        <p:txBody>
          <a:bodyPr/>
          <a:lstStyle/>
          <a:p>
            <a:r>
              <a:rPr lang="en-US" dirty="0"/>
              <a:t>The Clean Up</a:t>
            </a:r>
          </a:p>
        </p:txBody>
      </p:sp>
      <p:pic>
        <p:nvPicPr>
          <p:cNvPr id="6" name="Picture Placeholder 5">
            <a:extLst>
              <a:ext uri="{FF2B5EF4-FFF2-40B4-BE49-F238E27FC236}">
                <a16:creationId xmlns:a16="http://schemas.microsoft.com/office/drawing/2014/main" id="{61BB1EF5-B903-08C0-F5BA-D1D953B41A52}"/>
              </a:ext>
            </a:extLst>
          </p:cNvPr>
          <p:cNvPicPr>
            <a:picLocks noGrp="1" noChangeAspect="1"/>
          </p:cNvPicPr>
          <p:nvPr>
            <p:ph type="pic" idx="1"/>
          </p:nvPr>
        </p:nvPicPr>
        <p:blipFill>
          <a:blip r:embed="rId2"/>
          <a:srcRect l="20596" r="20596"/>
          <a:stretch>
            <a:fillRect/>
          </a:stretch>
        </p:blipFill>
        <p:spPr/>
      </p:pic>
      <p:sp>
        <p:nvSpPr>
          <p:cNvPr id="4" name="Text Placeholder 3">
            <a:extLst>
              <a:ext uri="{FF2B5EF4-FFF2-40B4-BE49-F238E27FC236}">
                <a16:creationId xmlns:a16="http://schemas.microsoft.com/office/drawing/2014/main" id="{1338FCEC-CECC-0AA6-C1A8-4AAB248D7303}"/>
              </a:ext>
            </a:extLst>
          </p:cNvPr>
          <p:cNvSpPr>
            <a:spLocks noGrp="1"/>
          </p:cNvSpPr>
          <p:nvPr>
            <p:ph type="body" sz="half" idx="2"/>
          </p:nvPr>
        </p:nvSpPr>
        <p:spPr/>
        <p:txBody>
          <a:bodyPr>
            <a:normAutofit/>
          </a:bodyPr>
          <a:lstStyle/>
          <a:p>
            <a:r>
              <a:rPr lang="en-US" sz="2400" b="1" dirty="0"/>
              <a:t>April 2025 the community come together to move tables and chairs to the new hall and clean up!</a:t>
            </a:r>
          </a:p>
        </p:txBody>
      </p:sp>
    </p:spTree>
    <p:extLst>
      <p:ext uri="{BB962C8B-B14F-4D97-AF65-F5344CB8AC3E}">
        <p14:creationId xmlns:p14="http://schemas.microsoft.com/office/powerpoint/2010/main" val="390384032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7353-7AD5-6EF6-4B27-01C8261902EE}"/>
              </a:ext>
            </a:extLst>
          </p:cNvPr>
          <p:cNvSpPr>
            <a:spLocks noGrp="1"/>
          </p:cNvSpPr>
          <p:nvPr>
            <p:ph type="title"/>
          </p:nvPr>
        </p:nvSpPr>
        <p:spPr/>
        <p:txBody>
          <a:bodyPr/>
          <a:lstStyle/>
          <a:p>
            <a:r>
              <a:rPr lang="en-US" dirty="0"/>
              <a:t>The Clean Up </a:t>
            </a:r>
          </a:p>
        </p:txBody>
      </p:sp>
      <p:pic>
        <p:nvPicPr>
          <p:cNvPr id="6" name="Content Placeholder 5">
            <a:extLst>
              <a:ext uri="{FF2B5EF4-FFF2-40B4-BE49-F238E27FC236}">
                <a16:creationId xmlns:a16="http://schemas.microsoft.com/office/drawing/2014/main" id="{67136750-839E-1723-CACF-4BCC017E96AF}"/>
              </a:ext>
            </a:extLst>
          </p:cNvPr>
          <p:cNvPicPr>
            <a:picLocks noGrp="1" noChangeAspect="1"/>
          </p:cNvPicPr>
          <p:nvPr>
            <p:ph sz="half" idx="1"/>
          </p:nvPr>
        </p:nvPicPr>
        <p:blipFill>
          <a:blip r:embed="rId2"/>
          <a:srcRect/>
          <a:stretch/>
        </p:blipFill>
        <p:spPr>
          <a:xfrm>
            <a:off x="639763" y="2856870"/>
            <a:ext cx="5211762" cy="3119110"/>
          </a:xfrm>
        </p:spPr>
      </p:pic>
      <p:pic>
        <p:nvPicPr>
          <p:cNvPr id="8" name="Content Placeholder 7">
            <a:extLst>
              <a:ext uri="{FF2B5EF4-FFF2-40B4-BE49-F238E27FC236}">
                <a16:creationId xmlns:a16="http://schemas.microsoft.com/office/drawing/2014/main" id="{C70D62EE-AE04-43B2-62C7-889A22E43B08}"/>
              </a:ext>
            </a:extLst>
          </p:cNvPr>
          <p:cNvPicPr>
            <a:picLocks noGrp="1" noChangeAspect="1"/>
          </p:cNvPicPr>
          <p:nvPr>
            <p:ph sz="half" idx="2"/>
          </p:nvPr>
        </p:nvPicPr>
        <p:blipFill>
          <a:blip r:embed="rId3"/>
          <a:stretch>
            <a:fillRect/>
          </a:stretch>
        </p:blipFill>
        <p:spPr>
          <a:xfrm>
            <a:off x="6318250" y="3215311"/>
            <a:ext cx="5213350" cy="2402229"/>
          </a:xfrm>
        </p:spPr>
      </p:pic>
    </p:spTree>
    <p:extLst>
      <p:ext uri="{BB962C8B-B14F-4D97-AF65-F5344CB8AC3E}">
        <p14:creationId xmlns:p14="http://schemas.microsoft.com/office/powerpoint/2010/main" val="2769961276"/>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20DE-ED87-7FA2-756F-BE69E662C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09D78-B3F8-A522-8341-D83F8AB13B67}"/>
              </a:ext>
            </a:extLst>
          </p:cNvPr>
          <p:cNvSpPr>
            <a:spLocks noGrp="1"/>
          </p:cNvSpPr>
          <p:nvPr>
            <p:ph type="title"/>
          </p:nvPr>
        </p:nvSpPr>
        <p:spPr/>
        <p:txBody>
          <a:bodyPr/>
          <a:lstStyle/>
          <a:p>
            <a:r>
              <a:rPr lang="en-US" dirty="0"/>
              <a:t>The First Coffee Morning</a:t>
            </a:r>
          </a:p>
        </p:txBody>
      </p:sp>
      <p:pic>
        <p:nvPicPr>
          <p:cNvPr id="6" name="Picture Placeholder 5">
            <a:extLst>
              <a:ext uri="{FF2B5EF4-FFF2-40B4-BE49-F238E27FC236}">
                <a16:creationId xmlns:a16="http://schemas.microsoft.com/office/drawing/2014/main" id="{5ED86934-4C07-5667-719D-14680488680F}"/>
              </a:ext>
            </a:extLst>
          </p:cNvPr>
          <p:cNvPicPr>
            <a:picLocks noGrp="1" noChangeAspect="1"/>
          </p:cNvPicPr>
          <p:nvPr>
            <p:ph type="pic" idx="1"/>
          </p:nvPr>
        </p:nvPicPr>
        <p:blipFill>
          <a:blip r:embed="rId2"/>
          <a:srcRect l="11814" r="11814"/>
          <a:stretch/>
        </p:blipFill>
        <p:spPr/>
      </p:pic>
      <p:sp>
        <p:nvSpPr>
          <p:cNvPr id="4" name="Text Placeholder 3">
            <a:extLst>
              <a:ext uri="{FF2B5EF4-FFF2-40B4-BE49-F238E27FC236}">
                <a16:creationId xmlns:a16="http://schemas.microsoft.com/office/drawing/2014/main" id="{768D6C7B-464D-1B5F-7187-8A3932D16E19}"/>
              </a:ext>
            </a:extLst>
          </p:cNvPr>
          <p:cNvSpPr>
            <a:spLocks noGrp="1"/>
          </p:cNvSpPr>
          <p:nvPr>
            <p:ph type="body" sz="half" idx="2"/>
          </p:nvPr>
        </p:nvSpPr>
        <p:spPr/>
        <p:txBody>
          <a:bodyPr>
            <a:normAutofit/>
          </a:bodyPr>
          <a:lstStyle/>
          <a:p>
            <a:r>
              <a:rPr lang="en-US" sz="2400" b="1" dirty="0"/>
              <a:t>Throughout the build coffee mornings continued in different houses in the village now its back in the hall, an important part of the village life.</a:t>
            </a:r>
          </a:p>
        </p:txBody>
      </p:sp>
    </p:spTree>
    <p:extLst>
      <p:ext uri="{BB962C8B-B14F-4D97-AF65-F5344CB8AC3E}">
        <p14:creationId xmlns:p14="http://schemas.microsoft.com/office/powerpoint/2010/main" val="1866756083"/>
      </p:ext>
    </p:extLst>
  </p:cSld>
  <p:clrMapOvr>
    <a:masterClrMapping/>
  </p:clrMapOvr>
  <p:transition spd="slow" advClick="0" advTm="6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59A9681A-2486-4655-A876-E26402CA2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row of blue chairs outside a building&#10;&#10;AI-generated content may be incorrect.">
            <a:extLst>
              <a:ext uri="{FF2B5EF4-FFF2-40B4-BE49-F238E27FC236}">
                <a16:creationId xmlns:a16="http://schemas.microsoft.com/office/drawing/2014/main" id="{462273D2-BD49-9574-11D7-95FB308689F6}"/>
              </a:ext>
            </a:extLst>
          </p:cNvPr>
          <p:cNvPicPr>
            <a:picLocks noGrp="1" noChangeAspect="1"/>
          </p:cNvPicPr>
          <p:nvPr>
            <p:ph type="pic" idx="1"/>
          </p:nvPr>
        </p:nvPicPr>
        <p:blipFill>
          <a:blip r:embed="rId2">
            <a:alphaModFix/>
          </a:blip>
          <a:srcRect t="12205" b="12797"/>
          <a:stretch/>
        </p:blipFill>
        <p:spPr>
          <a:xfrm>
            <a:off x="2" y="152"/>
            <a:ext cx="12191998" cy="6857848"/>
          </a:xfrm>
          <a:prstGeom prst="rect">
            <a:avLst/>
          </a:prstGeom>
        </p:spPr>
      </p:pic>
      <p:sp>
        <p:nvSpPr>
          <p:cNvPr id="15" name="Rectangle 14">
            <a:extLst>
              <a:ext uri="{FF2B5EF4-FFF2-40B4-BE49-F238E27FC236}">
                <a16:creationId xmlns:a16="http://schemas.microsoft.com/office/drawing/2014/main" id="{C9BB6818-31C2-4340-98F8-64FF7F46A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EC631-524A-E672-4557-B4832B5317EE}"/>
              </a:ext>
            </a:extLst>
          </p:cNvPr>
          <p:cNvSpPr>
            <a:spLocks noGrp="1"/>
          </p:cNvSpPr>
          <p:nvPr>
            <p:ph type="title"/>
          </p:nvPr>
        </p:nvSpPr>
        <p:spPr>
          <a:xfrm>
            <a:off x="640080" y="1371600"/>
            <a:ext cx="5758629" cy="2696866"/>
          </a:xfrm>
        </p:spPr>
        <p:txBody>
          <a:bodyPr vert="horz" lIns="91440" tIns="45720" rIns="91440" bIns="45720" rtlCol="0" anchor="t">
            <a:normAutofit/>
          </a:bodyPr>
          <a:lstStyle/>
          <a:p>
            <a:r>
              <a:rPr lang="en-US" sz="5400" b="1" kern="1200">
                <a:solidFill>
                  <a:srgbClr val="FFFFFF"/>
                </a:solidFill>
                <a:latin typeface="+mj-lt"/>
                <a:ea typeface="+mj-ea"/>
                <a:cs typeface="+mj-cs"/>
              </a:rPr>
              <a:t>The back hall	</a:t>
            </a:r>
          </a:p>
        </p:txBody>
      </p:sp>
      <p:sp>
        <p:nvSpPr>
          <p:cNvPr id="4" name="Text Placeholder 3">
            <a:extLst>
              <a:ext uri="{FF2B5EF4-FFF2-40B4-BE49-F238E27FC236}">
                <a16:creationId xmlns:a16="http://schemas.microsoft.com/office/drawing/2014/main" id="{99B412E5-2C5D-38A5-62EF-A86FE1DEC3C4}"/>
              </a:ext>
            </a:extLst>
          </p:cNvPr>
          <p:cNvSpPr>
            <a:spLocks noGrp="1"/>
          </p:cNvSpPr>
          <p:nvPr>
            <p:ph type="body" sz="half" idx="2"/>
          </p:nvPr>
        </p:nvSpPr>
        <p:spPr>
          <a:xfrm>
            <a:off x="640080" y="4584879"/>
            <a:ext cx="6402572" cy="1287887"/>
          </a:xfrm>
        </p:spPr>
        <p:txBody>
          <a:bodyPr vert="horz" lIns="91440" tIns="45720" rIns="91440" bIns="45720" rtlCol="0" anchor="b">
            <a:normAutofit/>
          </a:bodyPr>
          <a:lstStyle/>
          <a:p>
            <a:pPr>
              <a:lnSpc>
                <a:spcPct val="130000"/>
              </a:lnSpc>
            </a:pPr>
            <a:r>
              <a:rPr lang="en-US" sz="1800" b="1" cap="all" spc="300" dirty="0">
                <a:solidFill>
                  <a:srgbClr val="FFFFFF"/>
                </a:solidFill>
              </a:rPr>
              <a:t>Converted from an old Nissen Hut with its asbestos roof but over the years its condition declined.</a:t>
            </a:r>
          </a:p>
        </p:txBody>
      </p:sp>
      <p:cxnSp>
        <p:nvCxnSpPr>
          <p:cNvPr id="17" name="Straight Connector 16">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05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3496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F75BF2-13DB-1E7A-4F76-DEA87B5B162D}"/>
              </a:ext>
            </a:extLst>
          </p:cNvPr>
          <p:cNvSpPr>
            <a:spLocks noGrp="1"/>
          </p:cNvSpPr>
          <p:nvPr>
            <p:ph type="title"/>
          </p:nvPr>
        </p:nvSpPr>
        <p:spPr>
          <a:xfrm>
            <a:off x="660993" y="4895273"/>
            <a:ext cx="3550790" cy="1476533"/>
          </a:xfrm>
        </p:spPr>
        <p:txBody>
          <a:bodyPr vert="horz" lIns="91440" tIns="45720" rIns="91440" bIns="45720" rtlCol="0" anchor="ctr">
            <a:normAutofit/>
          </a:bodyPr>
          <a:lstStyle/>
          <a:p>
            <a:r>
              <a:rPr lang="en-US" dirty="0"/>
              <a:t>The First Event</a:t>
            </a:r>
          </a:p>
        </p:txBody>
      </p:sp>
      <p:pic>
        <p:nvPicPr>
          <p:cNvPr id="6" name="Picture Placeholder 5">
            <a:extLst>
              <a:ext uri="{FF2B5EF4-FFF2-40B4-BE49-F238E27FC236}">
                <a16:creationId xmlns:a16="http://schemas.microsoft.com/office/drawing/2014/main" id="{3CA2D2F6-3DD6-8F79-5C2D-FF0E36672BFF}"/>
              </a:ext>
            </a:extLst>
          </p:cNvPr>
          <p:cNvPicPr>
            <a:picLocks noGrp="1" noChangeAspect="1"/>
          </p:cNvPicPr>
          <p:nvPr>
            <p:ph type="pic" idx="1"/>
          </p:nvPr>
        </p:nvPicPr>
        <p:blipFill>
          <a:blip r:embed="rId2"/>
          <a:srcRect t="29574" b="13369"/>
          <a:stretch/>
        </p:blipFill>
        <p:spPr>
          <a:xfrm>
            <a:off x="660991" y="10"/>
            <a:ext cx="10870017" cy="4651558"/>
          </a:xfrm>
          <a:prstGeom prst="rect">
            <a:avLst/>
          </a:prstGeom>
        </p:spPr>
      </p:pic>
      <p:cxnSp>
        <p:nvCxnSpPr>
          <p:cNvPr id="15" name="Straight Connector 14">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0992" y="4651571"/>
            <a:ext cx="10869326"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22EF47F-2AC9-21DB-4D6C-1A990E7DD293}"/>
              </a:ext>
            </a:extLst>
          </p:cNvPr>
          <p:cNvSpPr>
            <a:spLocks noGrp="1"/>
          </p:cNvSpPr>
          <p:nvPr>
            <p:ph type="body" sz="half" idx="2"/>
          </p:nvPr>
        </p:nvSpPr>
        <p:spPr>
          <a:xfrm>
            <a:off x="4547616" y="4651568"/>
            <a:ext cx="6983395" cy="2206420"/>
          </a:xfrm>
        </p:spPr>
        <p:txBody>
          <a:bodyPr vert="horz" lIns="91440" tIns="45720" rIns="91440" bIns="45720" rtlCol="0" anchor="ctr">
            <a:noAutofit/>
          </a:bodyPr>
          <a:lstStyle/>
          <a:p>
            <a:pPr>
              <a:buFont typeface="Arial" panose="020B0604020202020204" pitchFamily="34" charset="0"/>
              <a:buChar char="•"/>
            </a:pPr>
            <a:r>
              <a:rPr lang="en-US" sz="2400" b="1" dirty="0"/>
              <a:t>An art exhibition by a local resident and a cream teas afternoon by the hall committee</a:t>
            </a:r>
          </a:p>
          <a:p>
            <a:pPr>
              <a:buFont typeface="Arial" panose="020B0604020202020204" pitchFamily="34" charset="0"/>
              <a:buChar char="•"/>
            </a:pPr>
            <a:r>
              <a:rPr lang="en-US" sz="2400" b="1" dirty="0"/>
              <a:t>The first of many such events in our beautiful new community hub</a:t>
            </a:r>
          </a:p>
        </p:txBody>
      </p:sp>
    </p:spTree>
    <p:extLst>
      <p:ext uri="{BB962C8B-B14F-4D97-AF65-F5344CB8AC3E}">
        <p14:creationId xmlns:p14="http://schemas.microsoft.com/office/powerpoint/2010/main" val="3422623781"/>
      </p:ext>
    </p:extLst>
  </p:cSld>
  <p:clrMapOvr>
    <a:masterClrMapping/>
  </p:clrMapOvr>
  <p:transition spd="slow" advClick="0" advTm="6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0DA2-C8D3-A7A0-DBE0-17CAB31861A4}"/>
              </a:ext>
            </a:extLst>
          </p:cNvPr>
          <p:cNvSpPr>
            <a:spLocks noGrp="1"/>
          </p:cNvSpPr>
          <p:nvPr>
            <p:ph type="title"/>
          </p:nvPr>
        </p:nvSpPr>
        <p:spPr/>
        <p:txBody>
          <a:bodyPr/>
          <a:lstStyle/>
          <a:p>
            <a:r>
              <a:rPr lang="en-US" dirty="0"/>
              <a:t>Saturday 10</a:t>
            </a:r>
            <a:r>
              <a:rPr lang="en-US" baseline="30000" dirty="0"/>
              <a:t>th</a:t>
            </a:r>
            <a:r>
              <a:rPr lang="en-US" dirty="0"/>
              <a:t> May 2025 The Official Opening</a:t>
            </a:r>
          </a:p>
        </p:txBody>
      </p:sp>
      <p:pic>
        <p:nvPicPr>
          <p:cNvPr id="6" name="Content Placeholder 5" descr="A person cutting a red ribbon&#10;&#10;AI-generated content may be incorrect.">
            <a:extLst>
              <a:ext uri="{FF2B5EF4-FFF2-40B4-BE49-F238E27FC236}">
                <a16:creationId xmlns:a16="http://schemas.microsoft.com/office/drawing/2014/main" id="{C9668636-A511-B0D3-8B50-C691ABB29ECB}"/>
              </a:ext>
            </a:extLst>
          </p:cNvPr>
          <p:cNvPicPr>
            <a:picLocks noGrp="1" noChangeAspect="1"/>
          </p:cNvPicPr>
          <p:nvPr>
            <p:ph sz="half" idx="1"/>
          </p:nvPr>
        </p:nvPicPr>
        <p:blipFill>
          <a:blip r:embed="rId2"/>
          <a:stretch>
            <a:fillRect/>
          </a:stretch>
        </p:blipFill>
        <p:spPr>
          <a:xfrm>
            <a:off x="1816992" y="2633663"/>
            <a:ext cx="2857304" cy="3565525"/>
          </a:xfrm>
        </p:spPr>
      </p:pic>
      <p:pic>
        <p:nvPicPr>
          <p:cNvPr id="8" name="Content Placeholder 7" descr="A group of people standing outside a house&#10;&#10;AI-generated content may be incorrect.">
            <a:extLst>
              <a:ext uri="{FF2B5EF4-FFF2-40B4-BE49-F238E27FC236}">
                <a16:creationId xmlns:a16="http://schemas.microsoft.com/office/drawing/2014/main" id="{89FEE079-7461-F688-DBBD-EC2242819A26}"/>
              </a:ext>
            </a:extLst>
          </p:cNvPr>
          <p:cNvPicPr>
            <a:picLocks noGrp="1" noChangeAspect="1"/>
          </p:cNvPicPr>
          <p:nvPr>
            <p:ph sz="half" idx="2"/>
          </p:nvPr>
        </p:nvPicPr>
        <p:blipFill>
          <a:blip r:embed="rId3"/>
          <a:stretch>
            <a:fillRect/>
          </a:stretch>
        </p:blipFill>
        <p:spPr>
          <a:xfrm>
            <a:off x="6318250" y="2680339"/>
            <a:ext cx="5213350" cy="3472172"/>
          </a:xfrm>
        </p:spPr>
      </p:pic>
    </p:spTree>
    <p:extLst>
      <p:ext uri="{BB962C8B-B14F-4D97-AF65-F5344CB8AC3E}">
        <p14:creationId xmlns:p14="http://schemas.microsoft.com/office/powerpoint/2010/main" val="341016559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E91628-1DCA-B209-A4A3-45B75D0443DD}"/>
              </a:ext>
            </a:extLst>
          </p:cNvPr>
          <p:cNvSpPr>
            <a:spLocks noGrp="1"/>
          </p:cNvSpPr>
          <p:nvPr>
            <p:ph type="title"/>
          </p:nvPr>
        </p:nvSpPr>
        <p:spPr>
          <a:xfrm>
            <a:off x="640079" y="914400"/>
            <a:ext cx="4261104" cy="1097280"/>
          </a:xfrm>
        </p:spPr>
        <p:txBody>
          <a:bodyPr anchor="t">
            <a:normAutofit/>
          </a:bodyPr>
          <a:lstStyle/>
          <a:p>
            <a:r>
              <a:rPr lang="en-US" sz="3600"/>
              <a:t>THANK YOU</a:t>
            </a:r>
          </a:p>
        </p:txBody>
      </p:sp>
      <p:sp>
        <p:nvSpPr>
          <p:cNvPr id="3" name="Content Placeholder 2">
            <a:extLst>
              <a:ext uri="{FF2B5EF4-FFF2-40B4-BE49-F238E27FC236}">
                <a16:creationId xmlns:a16="http://schemas.microsoft.com/office/drawing/2014/main" id="{B77DAE06-C63E-FE04-0A26-2D43E0AF8216}"/>
              </a:ext>
            </a:extLst>
          </p:cNvPr>
          <p:cNvSpPr>
            <a:spLocks noGrp="1"/>
          </p:cNvSpPr>
          <p:nvPr>
            <p:ph idx="1"/>
          </p:nvPr>
        </p:nvSpPr>
        <p:spPr>
          <a:xfrm>
            <a:off x="640079" y="2176036"/>
            <a:ext cx="4261104" cy="4121887"/>
          </a:xfrm>
        </p:spPr>
        <p:txBody>
          <a:bodyPr>
            <a:normAutofit/>
          </a:bodyPr>
          <a:lstStyle/>
          <a:p>
            <a:pPr marL="0" indent="0">
              <a:lnSpc>
                <a:spcPct val="110000"/>
              </a:lnSpc>
              <a:buNone/>
            </a:pPr>
            <a:r>
              <a:rPr lang="en-US" sz="1900" b="1"/>
              <a:t>None of this could have happened without the dedication and support of the Trustees of the hall, past and present, the community of Trevone, full time and visitors, donations from local businesses including but not exclusively Steins, The Pig, The Beach Café, The Shop Trevone, Chough Bakery, funding from Padstow Council, CLUP, Garfield Weston, Bernard Sunley, WREN and donations from individuals too numerous to mention.</a:t>
            </a:r>
          </a:p>
        </p:txBody>
      </p:sp>
      <p:pic>
        <p:nvPicPr>
          <p:cNvPr id="10" name="Picture 9">
            <a:extLst>
              <a:ext uri="{FF2B5EF4-FFF2-40B4-BE49-F238E27FC236}">
                <a16:creationId xmlns:a16="http://schemas.microsoft.com/office/drawing/2014/main" id="{B9AFC73E-BE98-44DD-6548-6A9B91027834}"/>
              </a:ext>
            </a:extLst>
          </p:cNvPr>
          <p:cNvPicPr>
            <a:picLocks noChangeAspect="1"/>
          </p:cNvPicPr>
          <p:nvPr/>
        </p:nvPicPr>
        <p:blipFill>
          <a:blip r:embed="rId2"/>
          <a:srcRect r="-1" b="11958"/>
          <a:stretch>
            <a:fillRect/>
          </a:stretch>
        </p:blipFill>
        <p:spPr>
          <a:xfrm>
            <a:off x="5671128" y="914399"/>
            <a:ext cx="6520872" cy="5353521"/>
          </a:xfrm>
          <a:prstGeom prst="rect">
            <a:avLst/>
          </a:prstGeom>
        </p:spPr>
      </p:pic>
      <p:cxnSp>
        <p:nvCxnSpPr>
          <p:cNvPr id="23" name="Straight Connector 22">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72328" y="6267921"/>
            <a:ext cx="6519672" cy="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278015"/>
      </p:ext>
    </p:extLst>
  </p:cSld>
  <p:clrMapOvr>
    <a:masterClrMapping/>
  </p:clrMapOvr>
  <p:transition spd="med" advClick="0" advTm="7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59A9681A-2486-4655-A876-E26402CA2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building with a window open&#10;&#10;AI-generated content may be incorrect.">
            <a:extLst>
              <a:ext uri="{FF2B5EF4-FFF2-40B4-BE49-F238E27FC236}">
                <a16:creationId xmlns:a16="http://schemas.microsoft.com/office/drawing/2014/main" id="{5112CCC7-35A4-BC18-A455-5311301F6822}"/>
              </a:ext>
            </a:extLst>
          </p:cNvPr>
          <p:cNvPicPr>
            <a:picLocks noGrp="1" noChangeAspect="1"/>
          </p:cNvPicPr>
          <p:nvPr>
            <p:ph type="pic" idx="1"/>
          </p:nvPr>
        </p:nvPicPr>
        <p:blipFill>
          <a:blip r:embed="rId2">
            <a:alphaModFix/>
          </a:blip>
          <a:srcRect t="12375" b="12375"/>
          <a:stretch/>
        </p:blipFill>
        <p:spPr>
          <a:xfrm>
            <a:off x="2" y="152"/>
            <a:ext cx="12191998" cy="6857848"/>
          </a:xfrm>
          <a:prstGeom prst="rect">
            <a:avLst/>
          </a:prstGeom>
        </p:spPr>
      </p:pic>
      <p:sp>
        <p:nvSpPr>
          <p:cNvPr id="15" name="Rectangle 14">
            <a:extLst>
              <a:ext uri="{FF2B5EF4-FFF2-40B4-BE49-F238E27FC236}">
                <a16:creationId xmlns:a16="http://schemas.microsoft.com/office/drawing/2014/main" id="{C9BB6818-31C2-4340-98F8-64FF7F46A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 y="0"/>
            <a:ext cx="8543515" cy="6858000"/>
          </a:xfrm>
          <a:prstGeom prst="rect">
            <a:avLst/>
          </a:prstGeom>
          <a:gradFill flip="none" rotWithShape="1">
            <a:gsLst>
              <a:gs pos="0">
                <a:srgbClr val="000000">
                  <a:alpha val="0"/>
                </a:srgbClr>
              </a:gs>
              <a:gs pos="58000">
                <a:srgbClr val="000000">
                  <a:alpha val="55000"/>
                </a:srgbClr>
              </a:gs>
              <a:gs pos="93000">
                <a:srgbClr val="000000">
                  <a:alpha val="64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19E0D-650A-13BD-DA1C-6EEAFA1195A7}"/>
              </a:ext>
            </a:extLst>
          </p:cNvPr>
          <p:cNvSpPr>
            <a:spLocks noGrp="1"/>
          </p:cNvSpPr>
          <p:nvPr>
            <p:ph type="title"/>
          </p:nvPr>
        </p:nvSpPr>
        <p:spPr>
          <a:xfrm>
            <a:off x="640080" y="1371600"/>
            <a:ext cx="5758629" cy="2696866"/>
          </a:xfrm>
        </p:spPr>
        <p:txBody>
          <a:bodyPr vert="horz" lIns="91440" tIns="45720" rIns="91440" bIns="45720" rtlCol="0" anchor="t">
            <a:normAutofit/>
          </a:bodyPr>
          <a:lstStyle/>
          <a:p>
            <a:r>
              <a:rPr lang="en-US" sz="5400" b="1" kern="1200">
                <a:solidFill>
                  <a:srgbClr val="FFFFFF"/>
                </a:solidFill>
                <a:latin typeface="+mj-lt"/>
                <a:ea typeface="+mj-ea"/>
                <a:cs typeface="+mj-cs"/>
              </a:rPr>
              <a:t>Crumbling windows</a:t>
            </a:r>
          </a:p>
        </p:txBody>
      </p:sp>
      <p:cxnSp>
        <p:nvCxnSpPr>
          <p:cNvPr id="17" name="Straight Connector 16">
            <a:extLst>
              <a:ext uri="{FF2B5EF4-FFF2-40B4-BE49-F238E27FC236}">
                <a16:creationId xmlns:a16="http://schemas.microsoft.com/office/drawing/2014/main" id="{F0CE0765-E93C-4D37-9D5F-D464EFB10F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805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778C854-7E9C-1930-33C8-72F24F5E28D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75067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27E2B-C0D4-D73D-67D0-5C0476B70A82}"/>
              </a:ext>
            </a:extLst>
          </p:cNvPr>
          <p:cNvSpPr>
            <a:spLocks noGrp="1"/>
          </p:cNvSpPr>
          <p:nvPr>
            <p:ph type="title"/>
          </p:nvPr>
        </p:nvSpPr>
        <p:spPr/>
        <p:txBody>
          <a:bodyPr/>
          <a:lstStyle/>
          <a:p>
            <a:r>
              <a:rPr lang="en-US" dirty="0"/>
              <a:t>Damp and rotting doors</a:t>
            </a:r>
          </a:p>
        </p:txBody>
      </p:sp>
      <p:pic>
        <p:nvPicPr>
          <p:cNvPr id="6" name="Content Placeholder 5">
            <a:extLst>
              <a:ext uri="{FF2B5EF4-FFF2-40B4-BE49-F238E27FC236}">
                <a16:creationId xmlns:a16="http://schemas.microsoft.com/office/drawing/2014/main" id="{2A15B180-3913-AFD2-E19F-B75A07DB32D4}"/>
              </a:ext>
            </a:extLst>
          </p:cNvPr>
          <p:cNvPicPr>
            <a:picLocks noGrp="1" noChangeAspect="1"/>
          </p:cNvPicPr>
          <p:nvPr>
            <p:ph sz="half" idx="1"/>
          </p:nvPr>
        </p:nvPicPr>
        <p:blipFill>
          <a:blip r:embed="rId2"/>
          <a:stretch>
            <a:fillRect/>
          </a:stretch>
        </p:blipFill>
        <p:spPr>
          <a:xfrm>
            <a:off x="1213644" y="2892425"/>
            <a:ext cx="4064000" cy="3048000"/>
          </a:xfrm>
        </p:spPr>
      </p:pic>
      <p:pic>
        <p:nvPicPr>
          <p:cNvPr id="8" name="Content Placeholder 7">
            <a:extLst>
              <a:ext uri="{FF2B5EF4-FFF2-40B4-BE49-F238E27FC236}">
                <a16:creationId xmlns:a16="http://schemas.microsoft.com/office/drawing/2014/main" id="{671CDA03-2CC9-E498-E6BF-B157A2DBAB3A}"/>
              </a:ext>
            </a:extLst>
          </p:cNvPr>
          <p:cNvPicPr>
            <a:picLocks noGrp="1" noChangeAspect="1"/>
          </p:cNvPicPr>
          <p:nvPr>
            <p:ph sz="half" idx="2"/>
          </p:nvPr>
        </p:nvPicPr>
        <p:blipFill>
          <a:blip r:embed="rId3"/>
          <a:stretch>
            <a:fillRect/>
          </a:stretch>
        </p:blipFill>
        <p:spPr>
          <a:xfrm>
            <a:off x="6892925" y="2892425"/>
            <a:ext cx="4064000" cy="3048000"/>
          </a:xfrm>
        </p:spPr>
      </p:pic>
    </p:spTree>
    <p:extLst>
      <p:ext uri="{BB962C8B-B14F-4D97-AF65-F5344CB8AC3E}">
        <p14:creationId xmlns:p14="http://schemas.microsoft.com/office/powerpoint/2010/main" val="429295350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074EA6-7CB2-C8B8-AC4F-9E81B968332A}"/>
              </a:ext>
            </a:extLst>
          </p:cNvPr>
          <p:cNvSpPr>
            <a:spLocks noGrp="1"/>
          </p:cNvSpPr>
          <p:nvPr>
            <p:ph type="title"/>
          </p:nvPr>
        </p:nvSpPr>
        <p:spPr>
          <a:xfrm>
            <a:off x="660993" y="4895273"/>
            <a:ext cx="3550790" cy="1476533"/>
          </a:xfrm>
        </p:spPr>
        <p:txBody>
          <a:bodyPr vert="horz" lIns="91440" tIns="45720" rIns="91440" bIns="45720" rtlCol="0" anchor="ctr">
            <a:normAutofit/>
          </a:bodyPr>
          <a:lstStyle/>
          <a:p>
            <a:r>
              <a:rPr lang="en-US"/>
              <a:t>The Plan!</a:t>
            </a:r>
          </a:p>
        </p:txBody>
      </p:sp>
      <p:pic>
        <p:nvPicPr>
          <p:cNvPr id="6" name="Picture Placeholder 5">
            <a:extLst>
              <a:ext uri="{FF2B5EF4-FFF2-40B4-BE49-F238E27FC236}">
                <a16:creationId xmlns:a16="http://schemas.microsoft.com/office/drawing/2014/main" id="{79AE1548-DDB9-68A3-369C-8A9894183617}"/>
              </a:ext>
            </a:extLst>
          </p:cNvPr>
          <p:cNvPicPr>
            <a:picLocks noGrp="1" noChangeAspect="1"/>
          </p:cNvPicPr>
          <p:nvPr>
            <p:ph type="pic" idx="1"/>
          </p:nvPr>
        </p:nvPicPr>
        <p:blipFill>
          <a:blip r:embed="rId2"/>
          <a:srcRect t="6885" b="29718"/>
          <a:stretch/>
        </p:blipFill>
        <p:spPr>
          <a:xfrm>
            <a:off x="660991" y="10"/>
            <a:ext cx="10870017" cy="4651558"/>
          </a:xfrm>
          <a:prstGeom prst="rect">
            <a:avLst/>
          </a:prstGeom>
        </p:spPr>
      </p:pic>
      <p:cxnSp>
        <p:nvCxnSpPr>
          <p:cNvPr id="26" name="Straight Connector 25">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0992" y="4651571"/>
            <a:ext cx="10869326"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A46BE04C-8639-3157-D4B3-835615162080}"/>
              </a:ext>
            </a:extLst>
          </p:cNvPr>
          <p:cNvSpPr>
            <a:spLocks noGrp="1"/>
          </p:cNvSpPr>
          <p:nvPr>
            <p:ph type="body" sz="half" idx="2"/>
          </p:nvPr>
        </p:nvSpPr>
        <p:spPr>
          <a:xfrm>
            <a:off x="4872777" y="4895270"/>
            <a:ext cx="6658234" cy="1476541"/>
          </a:xfrm>
        </p:spPr>
        <p:txBody>
          <a:bodyPr vert="horz" lIns="91440" tIns="45720" rIns="91440" bIns="45720" rtlCol="0" anchor="ctr">
            <a:normAutofit/>
          </a:bodyPr>
          <a:lstStyle/>
          <a:p>
            <a:pPr>
              <a:buFont typeface="Arial" panose="020B0604020202020204" pitchFamily="34" charset="0"/>
              <a:buChar char="•"/>
            </a:pPr>
            <a:endParaRPr lang="en-US"/>
          </a:p>
        </p:txBody>
      </p:sp>
    </p:spTree>
    <p:extLst>
      <p:ext uri="{BB962C8B-B14F-4D97-AF65-F5344CB8AC3E}">
        <p14:creationId xmlns:p14="http://schemas.microsoft.com/office/powerpoint/2010/main" val="3266385125"/>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C90D45-F500-9A34-2D56-78F33B8B41C8}"/>
              </a:ext>
            </a:extLst>
          </p:cNvPr>
          <p:cNvSpPr>
            <a:spLocks noGrp="1"/>
          </p:cNvSpPr>
          <p:nvPr>
            <p:ph type="title"/>
          </p:nvPr>
        </p:nvSpPr>
        <p:spPr>
          <a:xfrm>
            <a:off x="660993" y="4895273"/>
            <a:ext cx="3550790" cy="1476533"/>
          </a:xfrm>
        </p:spPr>
        <p:txBody>
          <a:bodyPr vert="horz" lIns="91440" tIns="45720" rIns="91440" bIns="45720" rtlCol="0" anchor="ctr">
            <a:normAutofit/>
          </a:bodyPr>
          <a:lstStyle/>
          <a:p>
            <a:r>
              <a:rPr lang="en-US"/>
              <a:t>Interior Plan</a:t>
            </a:r>
          </a:p>
        </p:txBody>
      </p:sp>
      <p:pic>
        <p:nvPicPr>
          <p:cNvPr id="6" name="Picture Placeholder 5" descr="A long shot of a room&#10;&#10;AI-generated content may be incorrect.">
            <a:extLst>
              <a:ext uri="{FF2B5EF4-FFF2-40B4-BE49-F238E27FC236}">
                <a16:creationId xmlns:a16="http://schemas.microsoft.com/office/drawing/2014/main" id="{B4E93CA3-710C-2E10-E6B2-CB002FEA6471}"/>
              </a:ext>
            </a:extLst>
          </p:cNvPr>
          <p:cNvPicPr>
            <a:picLocks noGrp="1" noChangeAspect="1"/>
          </p:cNvPicPr>
          <p:nvPr>
            <p:ph type="pic" idx="1"/>
          </p:nvPr>
        </p:nvPicPr>
        <p:blipFill>
          <a:blip r:embed="rId2"/>
          <a:srcRect t="19766" b="16838"/>
          <a:stretch/>
        </p:blipFill>
        <p:spPr>
          <a:xfrm>
            <a:off x="660991" y="10"/>
            <a:ext cx="10870017" cy="4651558"/>
          </a:xfrm>
          <a:prstGeom prst="rect">
            <a:avLst/>
          </a:prstGeom>
        </p:spPr>
      </p:pic>
      <p:cxnSp>
        <p:nvCxnSpPr>
          <p:cNvPr id="26" name="Straight Connector 25">
            <a:extLst>
              <a:ext uri="{FF2B5EF4-FFF2-40B4-BE49-F238E27FC236}">
                <a16:creationId xmlns:a16="http://schemas.microsoft.com/office/drawing/2014/main" id="{08052531-D50B-3899-B150-D05525F4F2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60992" y="4651571"/>
            <a:ext cx="10869326" cy="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476884E-8D2E-8DD8-F730-00BEFA5D135B}"/>
              </a:ext>
            </a:extLst>
          </p:cNvPr>
          <p:cNvSpPr>
            <a:spLocks noGrp="1"/>
          </p:cNvSpPr>
          <p:nvPr>
            <p:ph type="body" sz="half" idx="2"/>
          </p:nvPr>
        </p:nvSpPr>
        <p:spPr>
          <a:xfrm>
            <a:off x="4872777" y="4895270"/>
            <a:ext cx="6658234" cy="1476541"/>
          </a:xfrm>
        </p:spPr>
        <p:txBody>
          <a:bodyPr vert="horz" lIns="91440" tIns="45720" rIns="91440" bIns="45720" rtlCol="0" anchor="ctr">
            <a:normAutofit/>
          </a:bodyPr>
          <a:lstStyle/>
          <a:p>
            <a:pPr>
              <a:buFont typeface="Arial" panose="020B0604020202020204" pitchFamily="34" charset="0"/>
              <a:buChar char="•"/>
            </a:pPr>
            <a:endParaRPr lang="en-US"/>
          </a:p>
        </p:txBody>
      </p:sp>
    </p:spTree>
    <p:extLst>
      <p:ext uri="{BB962C8B-B14F-4D97-AF65-F5344CB8AC3E}">
        <p14:creationId xmlns:p14="http://schemas.microsoft.com/office/powerpoint/2010/main" val="185062221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744CAA32-F237-419C-A2DD-43C28D920D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F72148-BDB9-5060-0E30-DB6AFD5A068C}"/>
              </a:ext>
            </a:extLst>
          </p:cNvPr>
          <p:cNvSpPr>
            <a:spLocks noGrp="1"/>
          </p:cNvSpPr>
          <p:nvPr>
            <p:ph type="title"/>
          </p:nvPr>
        </p:nvSpPr>
        <p:spPr>
          <a:xfrm>
            <a:off x="640080" y="914400"/>
            <a:ext cx="6291472" cy="1097280"/>
          </a:xfrm>
        </p:spPr>
        <p:txBody>
          <a:bodyPr vert="horz" lIns="91440" tIns="45720" rIns="91440" bIns="45720" rtlCol="0" anchor="t">
            <a:normAutofit/>
          </a:bodyPr>
          <a:lstStyle/>
          <a:p>
            <a:r>
              <a:rPr lang="en-US" sz="4000"/>
              <a:t>The Fundraising!</a:t>
            </a:r>
            <a:endParaRPr lang="en-US" sz="4000" dirty="0"/>
          </a:p>
        </p:txBody>
      </p:sp>
      <p:sp>
        <p:nvSpPr>
          <p:cNvPr id="4" name="Text Placeholder 3">
            <a:extLst>
              <a:ext uri="{FF2B5EF4-FFF2-40B4-BE49-F238E27FC236}">
                <a16:creationId xmlns:a16="http://schemas.microsoft.com/office/drawing/2014/main" id="{8565894E-5D61-F4FD-D202-EEF028943808}"/>
              </a:ext>
            </a:extLst>
          </p:cNvPr>
          <p:cNvSpPr>
            <a:spLocks noGrp="1"/>
          </p:cNvSpPr>
          <p:nvPr>
            <p:ph type="body" sz="half" idx="2"/>
          </p:nvPr>
        </p:nvSpPr>
        <p:spPr>
          <a:xfrm>
            <a:off x="640080" y="2176036"/>
            <a:ext cx="6291472" cy="4123944"/>
          </a:xfrm>
        </p:spPr>
        <p:txBody>
          <a:bodyPr vert="horz" lIns="91440" tIns="45720" rIns="91440" bIns="45720" rtlCol="0">
            <a:normAutofit/>
          </a:bodyPr>
          <a:lstStyle/>
          <a:p>
            <a:pPr>
              <a:buFont typeface="Arial" panose="020B0604020202020204" pitchFamily="34" charset="0"/>
              <a:buChar char="•"/>
            </a:pPr>
            <a:r>
              <a:rPr lang="en-US" b="1" i="0" dirty="0">
                <a:effectLst/>
              </a:rPr>
              <a:t>The plans were drawn and the original quote saw a projected cost of £250,000 no small task…….</a:t>
            </a:r>
          </a:p>
          <a:p>
            <a:pPr>
              <a:buFont typeface="Arial" panose="020B0604020202020204" pitchFamily="34" charset="0"/>
              <a:buChar char="•"/>
            </a:pPr>
            <a:r>
              <a:rPr lang="en-US" b="1" dirty="0"/>
              <a:t>And of course over the years the cost escalated……</a:t>
            </a:r>
            <a:r>
              <a:rPr lang="en-US" b="1"/>
              <a:t>to over £300,000</a:t>
            </a:r>
            <a:endParaRPr lang="en-US" b="1" dirty="0"/>
          </a:p>
        </p:txBody>
      </p:sp>
      <p:pic>
        <p:nvPicPr>
          <p:cNvPr id="6" name="Picture Placeholder 5" descr="A sign on a stone wall&#10;&#10;AI-generated content may be incorrect.">
            <a:extLst>
              <a:ext uri="{FF2B5EF4-FFF2-40B4-BE49-F238E27FC236}">
                <a16:creationId xmlns:a16="http://schemas.microsoft.com/office/drawing/2014/main" id="{7A28FCE7-6C55-FA77-988C-93B71B6A0F9C}"/>
              </a:ext>
            </a:extLst>
          </p:cNvPr>
          <p:cNvPicPr>
            <a:picLocks noGrp="1" noChangeAspect="1"/>
          </p:cNvPicPr>
          <p:nvPr>
            <p:ph type="pic" idx="1"/>
          </p:nvPr>
        </p:nvPicPr>
        <p:blipFill>
          <a:blip r:embed="rId3"/>
          <a:srcRect l="34" r="8953" b="-1"/>
          <a:stretch/>
        </p:blipFill>
        <p:spPr>
          <a:xfrm rot="5400000">
            <a:off x="7305171" y="1385657"/>
            <a:ext cx="5357106" cy="4414591"/>
          </a:xfrm>
          <a:prstGeom prst="rect">
            <a:avLst/>
          </a:prstGeom>
        </p:spPr>
      </p:pic>
      <p:cxnSp>
        <p:nvCxnSpPr>
          <p:cNvPr id="33" name="Straight Connector 32">
            <a:extLst>
              <a:ext uri="{FF2B5EF4-FFF2-40B4-BE49-F238E27FC236}">
                <a16:creationId xmlns:a16="http://schemas.microsoft.com/office/drawing/2014/main" id="{92025DBA-8780-9CA0-2826-FF6E3BD1A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774468" y="6271515"/>
            <a:ext cx="4416552" cy="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826598"/>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Gallery</Template>
  <TotalTime>793</TotalTime>
  <Words>608</Words>
  <Application>Microsoft Macintosh PowerPoint</Application>
  <PresentationFormat>Widescreen</PresentationFormat>
  <Paragraphs>91</Paragraphs>
  <Slides>42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Aptos</vt:lpstr>
      <vt:lpstr>Arial</vt:lpstr>
      <vt:lpstr>Avenir Next LT Pro</vt:lpstr>
      <vt:lpstr>Grandview Display</vt:lpstr>
      <vt:lpstr>Neue Haas Grotesk Text Pro</vt:lpstr>
      <vt:lpstr>DashVTI</vt:lpstr>
      <vt:lpstr>TREVONE  VILLAGE  HALL</vt:lpstr>
      <vt:lpstr>The hall in 1922</vt:lpstr>
      <vt:lpstr>The front hall </vt:lpstr>
      <vt:lpstr>The back hall </vt:lpstr>
      <vt:lpstr>Crumbling windows</vt:lpstr>
      <vt:lpstr>Damp and rotting doors</vt:lpstr>
      <vt:lpstr>The Plan!</vt:lpstr>
      <vt:lpstr>Interior Plan</vt:lpstr>
      <vt:lpstr>The Fundraising!</vt:lpstr>
      <vt:lpstr>Fundraising </vt:lpstr>
      <vt:lpstr>Fundraising</vt:lpstr>
      <vt:lpstr>Fundraising</vt:lpstr>
      <vt:lpstr>Fundraising</vt:lpstr>
      <vt:lpstr>Fundraising Raffles with wonderful support from local businesses and individuals</vt:lpstr>
      <vt:lpstr>Fundraising </vt:lpstr>
      <vt:lpstr>Fundraising</vt:lpstr>
      <vt:lpstr>Fundraising  </vt:lpstr>
      <vt:lpstr>Fundraising – from sponsored litter picking to preloved clothes sales!</vt:lpstr>
      <vt:lpstr>And finally</vt:lpstr>
      <vt:lpstr>The Rebuild </vt:lpstr>
      <vt:lpstr>The Rebuild  </vt:lpstr>
      <vt:lpstr>The Rebuild</vt:lpstr>
      <vt:lpstr>The Rebuild</vt:lpstr>
      <vt:lpstr>The Rebuild </vt:lpstr>
      <vt:lpstr>The Rebuild</vt:lpstr>
      <vt:lpstr>The Rebuild</vt:lpstr>
      <vt:lpstr>Fundraising Continues  at different venues, private houses, The Well Parc, the WI Hall…..</vt:lpstr>
      <vt:lpstr>The Rebuild</vt:lpstr>
      <vt:lpstr>The Rebuild </vt:lpstr>
      <vt:lpstr>The Rebuild</vt:lpstr>
      <vt:lpstr>The Rebuild</vt:lpstr>
      <vt:lpstr>The Rebuild</vt:lpstr>
      <vt:lpstr>The Rebuild</vt:lpstr>
      <vt:lpstr>The Rebuild</vt:lpstr>
      <vt:lpstr>The Rebuild</vt:lpstr>
      <vt:lpstr>Completion</vt:lpstr>
      <vt:lpstr>The Clean Up</vt:lpstr>
      <vt:lpstr>The Clean Up </vt:lpstr>
      <vt:lpstr>The First Coffee Morning</vt:lpstr>
      <vt:lpstr>The First Event</vt:lpstr>
      <vt:lpstr>Saturday 10th May 2025 The Official Opening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Shaun Cornwell</dc:creator>
  <cp:lastModifiedBy>Shaun Cornwell</cp:lastModifiedBy>
  <cp:revision>3</cp:revision>
  <dcterms:created xsi:type="dcterms:W3CDTF">2025-04-30T16:36:23Z</dcterms:created>
  <dcterms:modified xsi:type="dcterms:W3CDTF">2025-05-27T11:13:39Z</dcterms:modified>
</cp:coreProperties>
</file>